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46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101.jpg" ContentType="image/gif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sldIdLst>
    <p:sldId id="256" r:id="rId3"/>
    <p:sldId id="4691" r:id="rId4"/>
    <p:sldId id="4882" r:id="rId5"/>
    <p:sldId id="4765" r:id="rId6"/>
    <p:sldId id="4875" r:id="rId7"/>
    <p:sldId id="4697" r:id="rId8"/>
    <p:sldId id="4663" r:id="rId9"/>
    <p:sldId id="4684" r:id="rId10"/>
    <p:sldId id="4787" r:id="rId11"/>
    <p:sldId id="4826" r:id="rId12"/>
    <p:sldId id="4829" r:id="rId13"/>
    <p:sldId id="4828" r:id="rId14"/>
    <p:sldId id="4830" r:id="rId15"/>
    <p:sldId id="4831" r:id="rId16"/>
    <p:sldId id="4715" r:id="rId17"/>
    <p:sldId id="4751" r:id="rId18"/>
    <p:sldId id="4881" r:id="rId19"/>
    <p:sldId id="4880" r:id="rId20"/>
    <p:sldId id="4873" r:id="rId21"/>
    <p:sldId id="4686" r:id="rId22"/>
    <p:sldId id="4672" r:id="rId23"/>
    <p:sldId id="266" r:id="rId24"/>
    <p:sldId id="4876" r:id="rId25"/>
    <p:sldId id="4687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9280" autoAdjust="0"/>
    <p:restoredTop sz="96242" autoAdjust="0"/>
  </p:normalViewPr>
  <p:slideViewPr>
    <p:cSldViewPr snapToGrid="0">
      <p:cViewPr varScale="1">
        <p:scale>
          <a:sx n="110" d="100"/>
          <a:sy n="110" d="100"/>
        </p:scale>
        <p:origin x="270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eje\OneDrive\&#47928;&#49436;\James_Works\01_&#51228;&#50504;&#52968;&#49444;&#54021;\2023&#45380;04&#50900;_&#49464;&#51068;&#51592;&#51064;&#49324;&#51060;&#53944;_&#54801;&#50629;&#51228;&#50504;&#49436;\&#44592;&#51316;%20&#54876;&#50857;%20&#51088;&#47308;(&#49464;&#51068;&#51592;&#51064;&#49324;&#51060;&#53944;)_2023\&#49464;&#51068;&#51592;&#51064;&#49324;&#51060;&#53944;&#47564;&#51313;&#4602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03-4DA2-B404-C6860B05A804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03-4DA2-B404-C6860B05A804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803-4DA2-B404-C6860B05A804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803-4DA2-B404-C6860B05A804}"/>
              </c:ext>
            </c:extLst>
          </c:dPt>
          <c:cat>
            <c:strRef>
              <c:f>Sheet1!$E$7:$E$10</c:f>
              <c:strCache>
                <c:ptCount val="4"/>
                <c:pt idx="0">
                  <c:v>100%향상</c:v>
                </c:pt>
                <c:pt idx="1">
                  <c:v>70%향상</c:v>
                </c:pt>
                <c:pt idx="2">
                  <c:v>50%향상</c:v>
                </c:pt>
                <c:pt idx="3">
                  <c:v>30%향상</c:v>
                </c:pt>
              </c:strCache>
            </c:strRef>
          </c:cat>
          <c:val>
            <c:numRef>
              <c:f>Sheet1!$F$7:$F$10</c:f>
              <c:numCache>
                <c:formatCode>0.0%</c:formatCode>
                <c:ptCount val="4"/>
                <c:pt idx="0">
                  <c:v>7.2999999999999995E-2</c:v>
                </c:pt>
                <c:pt idx="1">
                  <c:v>0.41799999999999998</c:v>
                </c:pt>
                <c:pt idx="2">
                  <c:v>0.29099999999999998</c:v>
                </c:pt>
                <c:pt idx="3">
                  <c:v>0.218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03-4DA2-B404-C6860B05A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482AB-DDD2-43E9-B3A9-1F596C20CA6D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C4B66-E86F-4080-B176-723706D370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55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0959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AA42B9-81C4-4D79-85C5-18B2EBC7929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446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4A448-BE6B-1913-98B8-A4555982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0BF2F8-3E7E-0012-5F67-51D236DFB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E60D8F-E2F3-01C9-5ED1-522C251D7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EC5823-327F-FC98-C93F-71DE913D9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AA42B9-81C4-4D79-85C5-18B2EBC7929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682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325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87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425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801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754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422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675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310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33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767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91718-76D6-601A-E295-38E4D8F1A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E459438-3CFD-64E7-1B7B-B9FB64A61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B69F022-EC7F-C14B-20D1-E8550D58B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1D99E5-7D85-0230-0AEF-E1E6684519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232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A7D50-FB2F-5DCC-1BE6-D4C0AC654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CAB5ED1-4C82-98FC-1240-72A4FE309E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10E59C7-F82D-96A2-F5B7-D9BA1344B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5FB468-8E95-6F64-F4E5-053F8AFF3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1116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826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A42B9-81C4-4D79-85C5-18B2EBC79293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3109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539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339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06766-C472-6A1E-FB06-5D3ADB450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AE26C6-63E6-EC97-21C4-D7702031A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3AA07AA-3766-FFBE-172E-96578084C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E3A505-DEC9-532E-4F42-8B6CCA8B9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C4B66-E86F-4080-B176-723706D37041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01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0DFB3A-8773-C622-4365-8781EE3E5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0563361-7034-EA8B-D300-B7D1ECFF1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8AC414-1D99-88A2-911A-05687FC5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3D3BD1-3F2E-060B-8C2A-24B0165F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6BF275-D7BC-5876-0F39-5359F097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64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A1FCB5-F8BB-9127-A2E1-362B4C46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AE70CA-A5D2-78A3-B3DD-B378F28AD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5FDC35-862A-79DC-DD0D-1251CBCA2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B87929-AFD9-175F-34D7-CCBE7482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5A4E4E-70AC-DFAE-B461-CC2C4011E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1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482499-019E-D95A-21A8-2671B577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E5BCDA-A04D-EE05-A48F-3B6B8CCD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1C8D02-77E5-0155-52E6-13384FA4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FDAEFE-58BC-1F61-F3AA-E0015D1B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251E7F-4E5B-BB3F-1E46-6A0BBA25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333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4BEC3A-8397-0D0F-2C5A-9DC678BA3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D34F89-1BCD-68AD-2532-22D448BF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99BDE7-5A57-6317-B6AC-CA20B64DC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A6E34BD-8F21-D534-845C-44D5E6D1D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1079024-017C-BE15-895A-CDA31FC21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F371A0-4235-757D-8B2A-72932F55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32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5EDB5F-3BCF-ADC5-5E63-C931DF16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BF8460F-D71F-C549-A7B2-8E1340276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DEC5FD-A22F-8667-71CD-C0778C67D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D6E832D-0607-5C6D-F7E8-B4607DF1E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D1D6E8A-D891-8D96-C57F-F593CAC409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D71E895-84B6-1B47-17DB-800400980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8C54F7E-5279-B0FC-2438-97B85A61F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D5FB0C6-2BF9-DBA6-36B3-E854F1467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24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E7D8BA-0AB1-EB2C-0784-95667632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1D3334D-0A62-C85B-805F-7B2F2D277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AD4BB22-85CE-C890-48A2-E03843D90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B950680-DE1C-B000-D413-4971BC6BC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08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11BD0C-9AC3-4343-5BD5-3F3459929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A09D315-A97E-D3C8-95F6-3DA950337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137E28-ACD4-342D-DC73-B272033C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64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5C5A6F-BDA3-C34E-FF06-931C61267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5B17D9D-4D83-0661-A52A-6D6C8DE86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4D8DA4-1C40-98EA-306D-FD79D6D86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56D0C9-3BC3-A1AC-9BAF-0F5ED2ABB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1B308E-45ED-0236-FBB6-BF799EF7D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AD2825E-5724-49CE-7E9E-CE3BC9A0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77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5B6D27-3214-EBB3-B014-84DE84711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EB491CB-16F4-10AF-2E30-F97DB6E55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A19DACC-0E19-4BE5-3329-2556F1085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AD6B86-0010-7E65-C172-B8F53D8C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B0B1C-FFBA-CD2A-0FE1-0228878E0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2860289-54EE-EE0A-0195-17659121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6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833589-85FC-5ED0-5BF8-25CF5E7B8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17B2F4F-A177-B1E7-5D10-2F8113E5D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86826C-76BE-81B9-D8CD-9155AAA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36B745-4998-3A7D-1FB7-6A7E08D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F3F9880-6308-7FA2-184B-9301852D0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74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2829BA1-4544-7B99-81AB-79AC92AE4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43D1187-A5FE-2A7D-CC69-9C729D9AC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1537D1-B7E5-64D2-A50D-E38DDCC0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31F129-557F-0A46-58BD-6E200A44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8E2655-6DAC-EC03-50B1-CDD634CE0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519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88AD1D8-6B99-6FBD-E009-438930EC443F}"/>
              </a:ext>
            </a:extLst>
          </p:cNvPr>
          <p:cNvGrpSpPr/>
          <p:nvPr userDrawn="1"/>
        </p:nvGrpSpPr>
        <p:grpSpPr>
          <a:xfrm>
            <a:off x="499" y="0"/>
            <a:ext cx="1677416" cy="6858000"/>
            <a:chOff x="10514838" y="0"/>
            <a:chExt cx="1677416" cy="6858000"/>
          </a:xfrm>
        </p:grpSpPr>
        <p:sp>
          <p:nvSpPr>
            <p:cNvPr id="471" name="자유형: 도형 470">
              <a:extLst>
                <a:ext uri="{FF2B5EF4-FFF2-40B4-BE49-F238E27FC236}">
                  <a16:creationId xmlns:a16="http://schemas.microsoft.com/office/drawing/2014/main" id="{16175CFB-4CA2-18E8-6A39-9842E3AA55C4}"/>
                </a:ext>
              </a:extLst>
            </p:cNvPr>
            <p:cNvSpPr/>
            <p:nvPr/>
          </p:nvSpPr>
          <p:spPr>
            <a:xfrm>
              <a:off x="10514838" y="0"/>
              <a:ext cx="1677416" cy="6858000"/>
            </a:xfrm>
            <a:custGeom>
              <a:avLst/>
              <a:gdLst>
                <a:gd name="connsiteX0" fmla="*/ 0 w 1677416"/>
                <a:gd name="connsiteY0" fmla="*/ 0 h 6858000"/>
                <a:gd name="connsiteX1" fmla="*/ 1677416 w 1677416"/>
                <a:gd name="connsiteY1" fmla="*/ 0 h 6858000"/>
                <a:gd name="connsiteX2" fmla="*/ 1677416 w 1677416"/>
                <a:gd name="connsiteY2" fmla="*/ 6858000 h 6858000"/>
                <a:gd name="connsiteX3" fmla="*/ 0 w 167741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7416" h="6858000">
                  <a:moveTo>
                    <a:pt x="0" y="0"/>
                  </a:moveTo>
                  <a:lnTo>
                    <a:pt x="1677416" y="0"/>
                  </a:lnTo>
                  <a:lnTo>
                    <a:pt x="1677416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2" name="자유형: 도형 471">
              <a:extLst>
                <a:ext uri="{FF2B5EF4-FFF2-40B4-BE49-F238E27FC236}">
                  <a16:creationId xmlns:a16="http://schemas.microsoft.com/office/drawing/2014/main" id="{D0F67C94-B844-E8BC-7434-3D986DFC2277}"/>
                </a:ext>
              </a:extLst>
            </p:cNvPr>
            <p:cNvSpPr/>
            <p:nvPr/>
          </p:nvSpPr>
          <p:spPr>
            <a:xfrm>
              <a:off x="10514838" y="0"/>
              <a:ext cx="135890" cy="6858000"/>
            </a:xfrm>
            <a:custGeom>
              <a:avLst/>
              <a:gdLst>
                <a:gd name="connsiteX0" fmla="*/ 0 w 135890"/>
                <a:gd name="connsiteY0" fmla="*/ 0 h 6858000"/>
                <a:gd name="connsiteX1" fmla="*/ 135890 w 135890"/>
                <a:gd name="connsiteY1" fmla="*/ 0 h 6858000"/>
                <a:gd name="connsiteX2" fmla="*/ 135890 w 135890"/>
                <a:gd name="connsiteY2" fmla="*/ 6858000 h 6858000"/>
                <a:gd name="connsiteX3" fmla="*/ 0 w 13589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" h="6858000">
                  <a:moveTo>
                    <a:pt x="0" y="0"/>
                  </a:moveTo>
                  <a:lnTo>
                    <a:pt x="135890" y="0"/>
                  </a:lnTo>
                  <a:lnTo>
                    <a:pt x="13589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73" name="자유형: 도형 472">
            <a:extLst>
              <a:ext uri="{FF2B5EF4-FFF2-40B4-BE49-F238E27FC236}">
                <a16:creationId xmlns:a16="http://schemas.microsoft.com/office/drawing/2014/main" id="{4AB6BFA2-A159-8FB0-61AE-E479F5D657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8933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88AD1D8-6B99-6FBD-E009-438930EC443F}"/>
              </a:ext>
            </a:extLst>
          </p:cNvPr>
          <p:cNvGrpSpPr/>
          <p:nvPr userDrawn="1"/>
        </p:nvGrpSpPr>
        <p:grpSpPr>
          <a:xfrm>
            <a:off x="499" y="0"/>
            <a:ext cx="1677416" cy="6858000"/>
            <a:chOff x="10514838" y="0"/>
            <a:chExt cx="1677416" cy="6858000"/>
          </a:xfrm>
        </p:grpSpPr>
        <p:sp>
          <p:nvSpPr>
            <p:cNvPr id="471" name="자유형: 도형 470">
              <a:extLst>
                <a:ext uri="{FF2B5EF4-FFF2-40B4-BE49-F238E27FC236}">
                  <a16:creationId xmlns:a16="http://schemas.microsoft.com/office/drawing/2014/main" id="{16175CFB-4CA2-18E8-6A39-9842E3AA55C4}"/>
                </a:ext>
              </a:extLst>
            </p:cNvPr>
            <p:cNvSpPr/>
            <p:nvPr/>
          </p:nvSpPr>
          <p:spPr>
            <a:xfrm>
              <a:off x="10514838" y="0"/>
              <a:ext cx="1677416" cy="6858000"/>
            </a:xfrm>
            <a:custGeom>
              <a:avLst/>
              <a:gdLst>
                <a:gd name="connsiteX0" fmla="*/ 0 w 1677416"/>
                <a:gd name="connsiteY0" fmla="*/ 0 h 6858000"/>
                <a:gd name="connsiteX1" fmla="*/ 1677416 w 1677416"/>
                <a:gd name="connsiteY1" fmla="*/ 0 h 6858000"/>
                <a:gd name="connsiteX2" fmla="*/ 1677416 w 1677416"/>
                <a:gd name="connsiteY2" fmla="*/ 6858000 h 6858000"/>
                <a:gd name="connsiteX3" fmla="*/ 0 w 167741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7416" h="6858000">
                  <a:moveTo>
                    <a:pt x="0" y="0"/>
                  </a:moveTo>
                  <a:lnTo>
                    <a:pt x="1677416" y="0"/>
                  </a:lnTo>
                  <a:lnTo>
                    <a:pt x="1677416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2" name="자유형: 도형 471">
              <a:extLst>
                <a:ext uri="{FF2B5EF4-FFF2-40B4-BE49-F238E27FC236}">
                  <a16:creationId xmlns:a16="http://schemas.microsoft.com/office/drawing/2014/main" id="{D0F67C94-B844-E8BC-7434-3D986DFC2277}"/>
                </a:ext>
              </a:extLst>
            </p:cNvPr>
            <p:cNvSpPr/>
            <p:nvPr/>
          </p:nvSpPr>
          <p:spPr>
            <a:xfrm>
              <a:off x="10514838" y="0"/>
              <a:ext cx="135890" cy="6858000"/>
            </a:xfrm>
            <a:custGeom>
              <a:avLst/>
              <a:gdLst>
                <a:gd name="connsiteX0" fmla="*/ 0 w 135890"/>
                <a:gd name="connsiteY0" fmla="*/ 0 h 6858000"/>
                <a:gd name="connsiteX1" fmla="*/ 135890 w 135890"/>
                <a:gd name="connsiteY1" fmla="*/ 0 h 6858000"/>
                <a:gd name="connsiteX2" fmla="*/ 135890 w 135890"/>
                <a:gd name="connsiteY2" fmla="*/ 6858000 h 6858000"/>
                <a:gd name="connsiteX3" fmla="*/ 0 w 13589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" h="6858000">
                  <a:moveTo>
                    <a:pt x="0" y="0"/>
                  </a:moveTo>
                  <a:lnTo>
                    <a:pt x="135890" y="0"/>
                  </a:lnTo>
                  <a:lnTo>
                    <a:pt x="13589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73" name="자유형: 도형 472">
            <a:extLst>
              <a:ext uri="{FF2B5EF4-FFF2-40B4-BE49-F238E27FC236}">
                <a16:creationId xmlns:a16="http://schemas.microsoft.com/office/drawing/2014/main" id="{4AB6BFA2-A159-8FB0-61AE-E479F5D657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0974557-AB47-6587-56C8-BBF439876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897" y="657600"/>
            <a:ext cx="2514130" cy="1552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DD0054-8B35-57C6-0944-60CA191DED4F}"/>
              </a:ext>
            </a:extLst>
          </p:cNvPr>
          <p:cNvSpPr txBox="1"/>
          <p:nvPr userDrawn="1"/>
        </p:nvSpPr>
        <p:spPr>
          <a:xfrm>
            <a:off x="8749943" y="890874"/>
            <a:ext cx="38326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일하는 즐거움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세일즈인사이트</a:t>
            </a:r>
          </a:p>
        </p:txBody>
      </p:sp>
    </p:spTree>
    <p:extLst>
      <p:ext uri="{BB962C8B-B14F-4D97-AF65-F5344CB8AC3E}">
        <p14:creationId xmlns:p14="http://schemas.microsoft.com/office/powerpoint/2010/main" val="191367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2AFE8C6E-12E3-E3A0-63E6-9C7B3830863C}"/>
              </a:ext>
            </a:extLst>
          </p:cNvPr>
          <p:cNvSpPr/>
          <p:nvPr userDrawn="1"/>
        </p:nvSpPr>
        <p:spPr>
          <a:xfrm>
            <a:off x="914400" y="0"/>
            <a:ext cx="11277854" cy="6858000"/>
          </a:xfrm>
          <a:custGeom>
            <a:avLst/>
            <a:gdLst>
              <a:gd name="connsiteX0" fmla="*/ 0 w 1677416"/>
              <a:gd name="connsiteY0" fmla="*/ 0 h 6858000"/>
              <a:gd name="connsiteX1" fmla="*/ 1677416 w 1677416"/>
              <a:gd name="connsiteY1" fmla="*/ 0 h 6858000"/>
              <a:gd name="connsiteX2" fmla="*/ 1677416 w 1677416"/>
              <a:gd name="connsiteY2" fmla="*/ 6858000 h 6858000"/>
              <a:gd name="connsiteX3" fmla="*/ 0 w 16774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416" h="6858000">
                <a:moveTo>
                  <a:pt x="0" y="0"/>
                </a:moveTo>
                <a:lnTo>
                  <a:pt x="1677416" y="0"/>
                </a:lnTo>
                <a:lnTo>
                  <a:pt x="16774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D72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A66FA5B6-A791-5A65-BAAB-34B336C9664A}"/>
              </a:ext>
            </a:extLst>
          </p:cNvPr>
          <p:cNvSpPr/>
          <p:nvPr userDrawn="1"/>
        </p:nvSpPr>
        <p:spPr>
          <a:xfrm>
            <a:off x="0" y="0"/>
            <a:ext cx="914400" cy="6858000"/>
          </a:xfrm>
          <a:custGeom>
            <a:avLst/>
            <a:gdLst>
              <a:gd name="connsiteX0" fmla="*/ 0 w 135890"/>
              <a:gd name="connsiteY0" fmla="*/ 0 h 6858000"/>
              <a:gd name="connsiteX1" fmla="*/ 135890 w 135890"/>
              <a:gd name="connsiteY1" fmla="*/ 0 h 6858000"/>
              <a:gd name="connsiteX2" fmla="*/ 135890 w 135890"/>
              <a:gd name="connsiteY2" fmla="*/ 6858000 h 6858000"/>
              <a:gd name="connsiteX3" fmla="*/ 0 w 1358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890" h="6858000">
                <a:moveTo>
                  <a:pt x="0" y="0"/>
                </a:moveTo>
                <a:lnTo>
                  <a:pt x="135890" y="0"/>
                </a:lnTo>
                <a:lnTo>
                  <a:pt x="13589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7C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5219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2AFE8C6E-12E3-E3A0-63E6-9C7B3830863C}"/>
              </a:ext>
            </a:extLst>
          </p:cNvPr>
          <p:cNvSpPr/>
          <p:nvPr userDrawn="1"/>
        </p:nvSpPr>
        <p:spPr>
          <a:xfrm>
            <a:off x="101600" y="0"/>
            <a:ext cx="800100" cy="6858000"/>
          </a:xfrm>
          <a:custGeom>
            <a:avLst/>
            <a:gdLst>
              <a:gd name="connsiteX0" fmla="*/ 0 w 1677416"/>
              <a:gd name="connsiteY0" fmla="*/ 0 h 6858000"/>
              <a:gd name="connsiteX1" fmla="*/ 1677416 w 1677416"/>
              <a:gd name="connsiteY1" fmla="*/ 0 h 6858000"/>
              <a:gd name="connsiteX2" fmla="*/ 1677416 w 1677416"/>
              <a:gd name="connsiteY2" fmla="*/ 6858000 h 6858000"/>
              <a:gd name="connsiteX3" fmla="*/ 0 w 16774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416" h="6858000">
                <a:moveTo>
                  <a:pt x="0" y="0"/>
                </a:moveTo>
                <a:lnTo>
                  <a:pt x="1677416" y="0"/>
                </a:lnTo>
                <a:lnTo>
                  <a:pt x="16774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D72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A66FA5B6-A791-5A65-BAAB-34B336C9664A}"/>
              </a:ext>
            </a:extLst>
          </p:cNvPr>
          <p:cNvSpPr/>
          <p:nvPr userDrawn="1"/>
        </p:nvSpPr>
        <p:spPr>
          <a:xfrm>
            <a:off x="0" y="0"/>
            <a:ext cx="127000" cy="6858000"/>
          </a:xfrm>
          <a:custGeom>
            <a:avLst/>
            <a:gdLst>
              <a:gd name="connsiteX0" fmla="*/ 0 w 135890"/>
              <a:gd name="connsiteY0" fmla="*/ 0 h 6858000"/>
              <a:gd name="connsiteX1" fmla="*/ 135890 w 135890"/>
              <a:gd name="connsiteY1" fmla="*/ 0 h 6858000"/>
              <a:gd name="connsiteX2" fmla="*/ 135890 w 135890"/>
              <a:gd name="connsiteY2" fmla="*/ 6858000 h 6858000"/>
              <a:gd name="connsiteX3" fmla="*/ 0 w 1358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890" h="6858000">
                <a:moveTo>
                  <a:pt x="0" y="0"/>
                </a:moveTo>
                <a:lnTo>
                  <a:pt x="135890" y="0"/>
                </a:lnTo>
                <a:lnTo>
                  <a:pt x="13589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7C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190F5EB-31D7-6F31-5148-D5F6E4A445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70" y="505200"/>
            <a:ext cx="2514130" cy="15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90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컨텐츠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래픽 2">
            <a:extLst>
              <a:ext uri="{FF2B5EF4-FFF2-40B4-BE49-F238E27FC236}">
                <a16:creationId xmlns:a16="http://schemas.microsoft.com/office/drawing/2014/main" id="{B36BE57B-022D-7161-59E0-E631E8B1AE18}"/>
              </a:ext>
            </a:extLst>
          </p:cNvPr>
          <p:cNvGrpSpPr/>
          <p:nvPr/>
        </p:nvGrpSpPr>
        <p:grpSpPr>
          <a:xfrm>
            <a:off x="444500" y="1"/>
            <a:ext cx="45719" cy="1036212"/>
            <a:chOff x="444500" y="0"/>
            <a:chExt cx="62484" cy="1837944"/>
          </a:xfrm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6C66B9BB-2F87-E871-B4E3-5C2DCEDF3DEF}"/>
                </a:ext>
              </a:extLst>
            </p:cNvPr>
            <p:cNvSpPr/>
            <p:nvPr/>
          </p:nvSpPr>
          <p:spPr>
            <a:xfrm>
              <a:off x="444500" y="0"/>
              <a:ext cx="62484" cy="1837689"/>
            </a:xfrm>
            <a:custGeom>
              <a:avLst/>
              <a:gdLst>
                <a:gd name="connsiteX0" fmla="*/ 0 w 62484"/>
                <a:gd name="connsiteY0" fmla="*/ 0 h 1837689"/>
                <a:gd name="connsiteX1" fmla="*/ 62484 w 62484"/>
                <a:gd name="connsiteY1" fmla="*/ 0 h 1837689"/>
                <a:gd name="connsiteX2" fmla="*/ 62484 w 62484"/>
                <a:gd name="connsiteY2" fmla="*/ 1837690 h 1837689"/>
                <a:gd name="connsiteX3" fmla="*/ 0 w 62484"/>
                <a:gd name="connsiteY3" fmla="*/ 1837690 h 183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84" h="1837689">
                  <a:moveTo>
                    <a:pt x="0" y="0"/>
                  </a:moveTo>
                  <a:lnTo>
                    <a:pt x="62484" y="0"/>
                  </a:lnTo>
                  <a:lnTo>
                    <a:pt x="62484" y="1837690"/>
                  </a:lnTo>
                  <a:lnTo>
                    <a:pt x="0" y="1837690"/>
                  </a:lnTo>
                  <a:close/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8B1E72FD-858A-5A40-9A46-2082E9355CF6}"/>
                </a:ext>
              </a:extLst>
            </p:cNvPr>
            <p:cNvSpPr/>
            <p:nvPr/>
          </p:nvSpPr>
          <p:spPr>
            <a:xfrm>
              <a:off x="444500" y="1388364"/>
              <a:ext cx="62484" cy="449580"/>
            </a:xfrm>
            <a:custGeom>
              <a:avLst/>
              <a:gdLst>
                <a:gd name="connsiteX0" fmla="*/ 0 w 62484"/>
                <a:gd name="connsiteY0" fmla="*/ 0 h 449580"/>
                <a:gd name="connsiteX1" fmla="*/ 62484 w 62484"/>
                <a:gd name="connsiteY1" fmla="*/ 0 h 449580"/>
                <a:gd name="connsiteX2" fmla="*/ 62484 w 62484"/>
                <a:gd name="connsiteY2" fmla="*/ 449580 h 449580"/>
                <a:gd name="connsiteX3" fmla="*/ 0 w 62484"/>
                <a:gd name="connsiteY3" fmla="*/ 449580 h 44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84" h="449580">
                  <a:moveTo>
                    <a:pt x="0" y="0"/>
                  </a:moveTo>
                  <a:lnTo>
                    <a:pt x="62484" y="0"/>
                  </a:lnTo>
                  <a:lnTo>
                    <a:pt x="62484" y="449580"/>
                  </a:lnTo>
                  <a:lnTo>
                    <a:pt x="0" y="449580"/>
                  </a:lnTo>
                  <a:close/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65396893-A76F-9BFF-D1A4-41514D5766AD}"/>
                </a:ext>
              </a:extLst>
            </p:cNvPr>
            <p:cNvSpPr/>
            <p:nvPr/>
          </p:nvSpPr>
          <p:spPr>
            <a:xfrm>
              <a:off x="444500" y="1388364"/>
              <a:ext cx="62484" cy="36321"/>
            </a:xfrm>
            <a:custGeom>
              <a:avLst/>
              <a:gdLst>
                <a:gd name="connsiteX0" fmla="*/ 0 w 62484"/>
                <a:gd name="connsiteY0" fmla="*/ 0 h 36321"/>
                <a:gd name="connsiteX1" fmla="*/ 62484 w 62484"/>
                <a:gd name="connsiteY1" fmla="*/ 0 h 36321"/>
                <a:gd name="connsiteX2" fmla="*/ 62484 w 62484"/>
                <a:gd name="connsiteY2" fmla="*/ 36322 h 36321"/>
                <a:gd name="connsiteX3" fmla="*/ 0 w 62484"/>
                <a:gd name="connsiteY3" fmla="*/ 36322 h 3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84" h="36321">
                  <a:moveTo>
                    <a:pt x="0" y="0"/>
                  </a:moveTo>
                  <a:lnTo>
                    <a:pt x="62484" y="0"/>
                  </a:lnTo>
                  <a:lnTo>
                    <a:pt x="62484" y="36322"/>
                  </a:lnTo>
                  <a:lnTo>
                    <a:pt x="0" y="36322"/>
                  </a:lnTo>
                  <a:close/>
                </a:path>
              </a:pathLst>
            </a:custGeom>
            <a:solidFill>
              <a:srgbClr val="60439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" name="그래픽 2">
            <a:extLst>
              <a:ext uri="{FF2B5EF4-FFF2-40B4-BE49-F238E27FC236}">
                <a16:creationId xmlns:a16="http://schemas.microsoft.com/office/drawing/2014/main" id="{C8D2D5FB-37EB-12DE-4B55-4B29BD33DFF1}"/>
              </a:ext>
            </a:extLst>
          </p:cNvPr>
          <p:cNvGrpSpPr/>
          <p:nvPr/>
        </p:nvGrpSpPr>
        <p:grpSpPr>
          <a:xfrm>
            <a:off x="10156782" y="389538"/>
            <a:ext cx="1439926" cy="88235"/>
            <a:chOff x="10434573" y="389538"/>
            <a:chExt cx="1439926" cy="88235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98D86D0-8969-19D4-5C49-F04D1E82FF7D}"/>
                </a:ext>
              </a:extLst>
            </p:cNvPr>
            <p:cNvSpPr/>
            <p:nvPr/>
          </p:nvSpPr>
          <p:spPr>
            <a:xfrm>
              <a:off x="10710671" y="392938"/>
              <a:ext cx="113792" cy="84835"/>
            </a:xfrm>
            <a:custGeom>
              <a:avLst/>
              <a:gdLst>
                <a:gd name="connsiteX0" fmla="*/ 111760 w 113792"/>
                <a:gd name="connsiteY0" fmla="*/ 84836 h 84835"/>
                <a:gd name="connsiteX1" fmla="*/ 35052 w 113792"/>
                <a:gd name="connsiteY1" fmla="*/ 84836 h 84835"/>
                <a:gd name="connsiteX2" fmla="*/ 0 w 113792"/>
                <a:gd name="connsiteY2" fmla="*/ 49784 h 84835"/>
                <a:gd name="connsiteX3" fmla="*/ 0 w 113792"/>
                <a:gd name="connsiteY3" fmla="*/ 2032 h 84835"/>
                <a:gd name="connsiteX4" fmla="*/ 2032 w 113792"/>
                <a:gd name="connsiteY4" fmla="*/ 0 h 84835"/>
                <a:gd name="connsiteX5" fmla="*/ 5588 w 113792"/>
                <a:gd name="connsiteY5" fmla="*/ 0 h 84835"/>
                <a:gd name="connsiteX6" fmla="*/ 17526 w 113792"/>
                <a:gd name="connsiteY6" fmla="*/ 11938 h 84835"/>
                <a:gd name="connsiteX7" fmla="*/ 17526 w 113792"/>
                <a:gd name="connsiteY7" fmla="*/ 49784 h 84835"/>
                <a:gd name="connsiteX8" fmla="*/ 35052 w 113792"/>
                <a:gd name="connsiteY8" fmla="*/ 67310 h 84835"/>
                <a:gd name="connsiteX9" fmla="*/ 101854 w 113792"/>
                <a:gd name="connsiteY9" fmla="*/ 67310 h 84835"/>
                <a:gd name="connsiteX10" fmla="*/ 113792 w 113792"/>
                <a:gd name="connsiteY10" fmla="*/ 79248 h 84835"/>
                <a:gd name="connsiteX11" fmla="*/ 113792 w 113792"/>
                <a:gd name="connsiteY11" fmla="*/ 82804 h 84835"/>
                <a:gd name="connsiteX12" fmla="*/ 111760 w 113792"/>
                <a:gd name="connsiteY12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792" h="84835">
                  <a:moveTo>
                    <a:pt x="111760" y="84836"/>
                  </a:moveTo>
                  <a:lnTo>
                    <a:pt x="35052" y="84836"/>
                  </a:lnTo>
                  <a:cubicBezTo>
                    <a:pt x="15748" y="84836"/>
                    <a:pt x="0" y="69088"/>
                    <a:pt x="0" y="49784"/>
                  </a:cubicBezTo>
                  <a:lnTo>
                    <a:pt x="0" y="2032"/>
                  </a:lnTo>
                  <a:cubicBezTo>
                    <a:pt x="0" y="2032"/>
                    <a:pt x="762" y="0"/>
                    <a:pt x="2032" y="0"/>
                  </a:cubicBezTo>
                  <a:lnTo>
                    <a:pt x="5588" y="0"/>
                  </a:lnTo>
                  <a:cubicBezTo>
                    <a:pt x="12192" y="0"/>
                    <a:pt x="17526" y="5334"/>
                    <a:pt x="17526" y="11938"/>
                  </a:cubicBezTo>
                  <a:lnTo>
                    <a:pt x="17526" y="49784"/>
                  </a:lnTo>
                  <a:cubicBezTo>
                    <a:pt x="17526" y="59436"/>
                    <a:pt x="25400" y="67310"/>
                    <a:pt x="35052" y="67310"/>
                  </a:cubicBezTo>
                  <a:lnTo>
                    <a:pt x="101854" y="67310"/>
                  </a:lnTo>
                  <a:cubicBezTo>
                    <a:pt x="108459" y="67310"/>
                    <a:pt x="113792" y="72644"/>
                    <a:pt x="113792" y="79248"/>
                  </a:cubicBezTo>
                  <a:lnTo>
                    <a:pt x="113792" y="82804"/>
                  </a:lnTo>
                  <a:cubicBezTo>
                    <a:pt x="113792" y="82804"/>
                    <a:pt x="113030" y="84836"/>
                    <a:pt x="111760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0C404923-A86F-CB34-9E26-BA80471FDF24}"/>
                </a:ext>
              </a:extLst>
            </p:cNvPr>
            <p:cNvSpPr/>
            <p:nvPr/>
          </p:nvSpPr>
          <p:spPr>
            <a:xfrm>
              <a:off x="11806173" y="418337"/>
              <a:ext cx="17526" cy="59436"/>
            </a:xfrm>
            <a:custGeom>
              <a:avLst/>
              <a:gdLst>
                <a:gd name="connsiteX0" fmla="*/ 11938 w 17526"/>
                <a:gd name="connsiteY0" fmla="*/ 59436 h 59436"/>
                <a:gd name="connsiteX1" fmla="*/ 15494 w 17526"/>
                <a:gd name="connsiteY1" fmla="*/ 59436 h 59436"/>
                <a:gd name="connsiteX2" fmla="*/ 17526 w 17526"/>
                <a:gd name="connsiteY2" fmla="*/ 57404 h 59436"/>
                <a:gd name="connsiteX3" fmla="*/ 17526 w 17526"/>
                <a:gd name="connsiteY3" fmla="*/ 11938 h 59436"/>
                <a:gd name="connsiteX4" fmla="*/ 5588 w 17526"/>
                <a:gd name="connsiteY4" fmla="*/ 0 h 59436"/>
                <a:gd name="connsiteX5" fmla="*/ 2032 w 17526"/>
                <a:gd name="connsiteY5" fmla="*/ 0 h 59436"/>
                <a:gd name="connsiteX6" fmla="*/ 0 w 17526"/>
                <a:gd name="connsiteY6" fmla="*/ 2032 h 59436"/>
                <a:gd name="connsiteX7" fmla="*/ 0 w 17526"/>
                <a:gd name="connsiteY7" fmla="*/ 47498 h 59436"/>
                <a:gd name="connsiteX8" fmla="*/ 11938 w 17526"/>
                <a:gd name="connsiteY8" fmla="*/ 59436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59436">
                  <a:moveTo>
                    <a:pt x="11938" y="59436"/>
                  </a:moveTo>
                  <a:lnTo>
                    <a:pt x="15494" y="59436"/>
                  </a:lnTo>
                  <a:cubicBezTo>
                    <a:pt x="15494" y="59436"/>
                    <a:pt x="17526" y="58674"/>
                    <a:pt x="17526" y="57404"/>
                  </a:cubicBezTo>
                  <a:lnTo>
                    <a:pt x="17526" y="11938"/>
                  </a:lnTo>
                  <a:cubicBezTo>
                    <a:pt x="17526" y="5334"/>
                    <a:pt x="12192" y="0"/>
                    <a:pt x="5588" y="0"/>
                  </a:cubicBezTo>
                  <a:lnTo>
                    <a:pt x="2032" y="0"/>
                  </a:lnTo>
                  <a:cubicBezTo>
                    <a:pt x="2032" y="0"/>
                    <a:pt x="0" y="762"/>
                    <a:pt x="0" y="2032"/>
                  </a:cubicBezTo>
                  <a:lnTo>
                    <a:pt x="0" y="47498"/>
                  </a:lnTo>
                  <a:cubicBezTo>
                    <a:pt x="0" y="54102"/>
                    <a:pt x="5334" y="59436"/>
                    <a:pt x="11938" y="594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75E4FC31-4797-26AD-E13E-116E47CE7FEA}"/>
                </a:ext>
              </a:extLst>
            </p:cNvPr>
            <p:cNvSpPr/>
            <p:nvPr/>
          </p:nvSpPr>
          <p:spPr>
            <a:xfrm>
              <a:off x="11755373" y="392938"/>
              <a:ext cx="119126" cy="17525"/>
            </a:xfrm>
            <a:custGeom>
              <a:avLst/>
              <a:gdLst>
                <a:gd name="connsiteX0" fmla="*/ 107442 w 119126"/>
                <a:gd name="connsiteY0" fmla="*/ 17526 h 17525"/>
                <a:gd name="connsiteX1" fmla="*/ 11938 w 119126"/>
                <a:gd name="connsiteY1" fmla="*/ 17526 h 17525"/>
                <a:gd name="connsiteX2" fmla="*/ 0 w 119126"/>
                <a:gd name="connsiteY2" fmla="*/ 5588 h 17525"/>
                <a:gd name="connsiteX3" fmla="*/ 0 w 119126"/>
                <a:gd name="connsiteY3" fmla="*/ 2032 h 17525"/>
                <a:gd name="connsiteX4" fmla="*/ 2032 w 119126"/>
                <a:gd name="connsiteY4" fmla="*/ 0 h 17525"/>
                <a:gd name="connsiteX5" fmla="*/ 117094 w 119126"/>
                <a:gd name="connsiteY5" fmla="*/ 0 h 17525"/>
                <a:gd name="connsiteX6" fmla="*/ 119126 w 119126"/>
                <a:gd name="connsiteY6" fmla="*/ 2032 h 17525"/>
                <a:gd name="connsiteX7" fmla="*/ 119126 w 119126"/>
                <a:gd name="connsiteY7" fmla="*/ 5588 h 17525"/>
                <a:gd name="connsiteX8" fmla="*/ 107188 w 119126"/>
                <a:gd name="connsiteY8" fmla="*/ 17526 h 1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26" h="17525">
                  <a:moveTo>
                    <a:pt x="107442" y="17526"/>
                  </a:moveTo>
                  <a:lnTo>
                    <a:pt x="11938" y="17526"/>
                  </a:lnTo>
                  <a:cubicBezTo>
                    <a:pt x="5334" y="17526"/>
                    <a:pt x="0" y="12192"/>
                    <a:pt x="0" y="5588"/>
                  </a:cubicBezTo>
                  <a:lnTo>
                    <a:pt x="0" y="2032"/>
                  </a:lnTo>
                  <a:cubicBezTo>
                    <a:pt x="0" y="2032"/>
                    <a:pt x="762" y="0"/>
                    <a:pt x="2032" y="0"/>
                  </a:cubicBezTo>
                  <a:lnTo>
                    <a:pt x="117094" y="0"/>
                  </a:lnTo>
                  <a:cubicBezTo>
                    <a:pt x="117094" y="0"/>
                    <a:pt x="119126" y="762"/>
                    <a:pt x="119126" y="2032"/>
                  </a:cubicBezTo>
                  <a:lnTo>
                    <a:pt x="119126" y="5588"/>
                  </a:lnTo>
                  <a:cubicBezTo>
                    <a:pt x="119126" y="12192"/>
                    <a:pt x="113792" y="17526"/>
                    <a:pt x="107188" y="1752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D9A2032A-AB79-B263-BA07-B462108280BE}"/>
                </a:ext>
              </a:extLst>
            </p:cNvPr>
            <p:cNvSpPr/>
            <p:nvPr/>
          </p:nvSpPr>
          <p:spPr>
            <a:xfrm>
              <a:off x="10825808" y="392938"/>
              <a:ext cx="122861" cy="84835"/>
            </a:xfrm>
            <a:custGeom>
              <a:avLst/>
              <a:gdLst>
                <a:gd name="connsiteX0" fmla="*/ 121084 w 122861"/>
                <a:gd name="connsiteY0" fmla="*/ 84836 h 84835"/>
                <a:gd name="connsiteX1" fmla="*/ 43614 w 122861"/>
                <a:gd name="connsiteY1" fmla="*/ 84836 h 84835"/>
                <a:gd name="connsiteX2" fmla="*/ 180 w 122861"/>
                <a:gd name="connsiteY2" fmla="*/ 46482 h 84835"/>
                <a:gd name="connsiteX3" fmla="*/ 42344 w 122861"/>
                <a:gd name="connsiteY3" fmla="*/ 0 h 84835"/>
                <a:gd name="connsiteX4" fmla="*/ 120830 w 122861"/>
                <a:gd name="connsiteY4" fmla="*/ 0 h 84835"/>
                <a:gd name="connsiteX5" fmla="*/ 122861 w 122861"/>
                <a:gd name="connsiteY5" fmla="*/ 2032 h 84835"/>
                <a:gd name="connsiteX6" fmla="*/ 122861 w 122861"/>
                <a:gd name="connsiteY6" fmla="*/ 5588 h 84835"/>
                <a:gd name="connsiteX7" fmla="*/ 110923 w 122861"/>
                <a:gd name="connsiteY7" fmla="*/ 17526 h 84835"/>
                <a:gd name="connsiteX8" fmla="*/ 43106 w 122861"/>
                <a:gd name="connsiteY8" fmla="*/ 17526 h 84835"/>
                <a:gd name="connsiteX9" fmla="*/ 17452 w 122861"/>
                <a:gd name="connsiteY9" fmla="*/ 39116 h 84835"/>
                <a:gd name="connsiteX10" fmla="*/ 42090 w 122861"/>
                <a:gd name="connsiteY10" fmla="*/ 67310 h 84835"/>
                <a:gd name="connsiteX11" fmla="*/ 110923 w 122861"/>
                <a:gd name="connsiteY11" fmla="*/ 67310 h 84835"/>
                <a:gd name="connsiteX12" fmla="*/ 122861 w 122861"/>
                <a:gd name="connsiteY12" fmla="*/ 79248 h 84835"/>
                <a:gd name="connsiteX13" fmla="*/ 122861 w 122861"/>
                <a:gd name="connsiteY13" fmla="*/ 82804 h 84835"/>
                <a:gd name="connsiteX14" fmla="*/ 120830 w 122861"/>
                <a:gd name="connsiteY14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2861" h="84835">
                  <a:moveTo>
                    <a:pt x="121084" y="84836"/>
                  </a:moveTo>
                  <a:lnTo>
                    <a:pt x="43614" y="84836"/>
                  </a:lnTo>
                  <a:cubicBezTo>
                    <a:pt x="21516" y="84836"/>
                    <a:pt x="2211" y="68580"/>
                    <a:pt x="180" y="46482"/>
                  </a:cubicBezTo>
                  <a:cubicBezTo>
                    <a:pt x="-2106" y="21336"/>
                    <a:pt x="17706" y="0"/>
                    <a:pt x="42344" y="0"/>
                  </a:cubicBezTo>
                  <a:lnTo>
                    <a:pt x="120830" y="0"/>
                  </a:lnTo>
                  <a:cubicBezTo>
                    <a:pt x="120830" y="0"/>
                    <a:pt x="122861" y="762"/>
                    <a:pt x="122861" y="2032"/>
                  </a:cubicBezTo>
                  <a:lnTo>
                    <a:pt x="122861" y="5588"/>
                  </a:lnTo>
                  <a:cubicBezTo>
                    <a:pt x="122861" y="12192"/>
                    <a:pt x="117528" y="17526"/>
                    <a:pt x="110923" y="17526"/>
                  </a:cubicBezTo>
                  <a:lnTo>
                    <a:pt x="43106" y="17526"/>
                  </a:lnTo>
                  <a:cubicBezTo>
                    <a:pt x="30406" y="17526"/>
                    <a:pt x="19230" y="26670"/>
                    <a:pt x="17452" y="39116"/>
                  </a:cubicBezTo>
                  <a:cubicBezTo>
                    <a:pt x="15420" y="54356"/>
                    <a:pt x="27358" y="67310"/>
                    <a:pt x="42090" y="67310"/>
                  </a:cubicBezTo>
                  <a:lnTo>
                    <a:pt x="110923" y="67310"/>
                  </a:lnTo>
                  <a:cubicBezTo>
                    <a:pt x="117528" y="67310"/>
                    <a:pt x="122861" y="72644"/>
                    <a:pt x="122861" y="79248"/>
                  </a:cubicBezTo>
                  <a:lnTo>
                    <a:pt x="122861" y="82804"/>
                  </a:lnTo>
                  <a:cubicBezTo>
                    <a:pt x="122861" y="82804"/>
                    <a:pt x="122100" y="84836"/>
                    <a:pt x="120830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CEC1523E-B5E1-21CB-D9FE-B7AE7F1401D2}"/>
                </a:ext>
              </a:extLst>
            </p:cNvPr>
            <p:cNvSpPr/>
            <p:nvPr/>
          </p:nvSpPr>
          <p:spPr>
            <a:xfrm>
              <a:off x="10857992" y="426719"/>
              <a:ext cx="88900" cy="17526"/>
            </a:xfrm>
            <a:custGeom>
              <a:avLst/>
              <a:gdLst>
                <a:gd name="connsiteX0" fmla="*/ 76962 w 88900"/>
                <a:gd name="connsiteY0" fmla="*/ 17272 h 17526"/>
                <a:gd name="connsiteX1" fmla="*/ 8636 w 88900"/>
                <a:gd name="connsiteY1" fmla="*/ 17272 h 17526"/>
                <a:gd name="connsiteX2" fmla="*/ 0 w 88900"/>
                <a:gd name="connsiteY2" fmla="*/ 8636 h 17526"/>
                <a:gd name="connsiteX3" fmla="*/ 8636 w 88900"/>
                <a:gd name="connsiteY3" fmla="*/ 0 h 17526"/>
                <a:gd name="connsiteX4" fmla="*/ 86868 w 88900"/>
                <a:gd name="connsiteY4" fmla="*/ 0 h 17526"/>
                <a:gd name="connsiteX5" fmla="*/ 88900 w 88900"/>
                <a:gd name="connsiteY5" fmla="*/ 2032 h 17526"/>
                <a:gd name="connsiteX6" fmla="*/ 88900 w 88900"/>
                <a:gd name="connsiteY6" fmla="*/ 5588 h 17526"/>
                <a:gd name="connsiteX7" fmla="*/ 76962 w 88900"/>
                <a:gd name="connsiteY7" fmla="*/ 17526 h 1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900" h="17526">
                  <a:moveTo>
                    <a:pt x="76962" y="17272"/>
                  </a:moveTo>
                  <a:lnTo>
                    <a:pt x="8636" y="17272"/>
                  </a:lnTo>
                  <a:cubicBezTo>
                    <a:pt x="3810" y="17272"/>
                    <a:pt x="0" y="13462"/>
                    <a:pt x="0" y="8636"/>
                  </a:cubicBezTo>
                  <a:cubicBezTo>
                    <a:pt x="0" y="3810"/>
                    <a:pt x="3810" y="0"/>
                    <a:pt x="8636" y="0"/>
                  </a:cubicBezTo>
                  <a:lnTo>
                    <a:pt x="86868" y="0"/>
                  </a:lnTo>
                  <a:cubicBezTo>
                    <a:pt x="86868" y="0"/>
                    <a:pt x="88900" y="762"/>
                    <a:pt x="88900" y="2032"/>
                  </a:cubicBezTo>
                  <a:lnTo>
                    <a:pt x="88900" y="5588"/>
                  </a:lnTo>
                  <a:cubicBezTo>
                    <a:pt x="88900" y="12192"/>
                    <a:pt x="83565" y="17526"/>
                    <a:pt x="76962" y="1752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76A833F-2DC2-8902-D8E2-F13FC396ABD9}"/>
                </a:ext>
              </a:extLst>
            </p:cNvPr>
            <p:cNvSpPr/>
            <p:nvPr/>
          </p:nvSpPr>
          <p:spPr>
            <a:xfrm>
              <a:off x="10560148" y="389538"/>
              <a:ext cx="142295" cy="88235"/>
            </a:xfrm>
            <a:custGeom>
              <a:avLst/>
              <a:gdLst>
                <a:gd name="connsiteX0" fmla="*/ 92611 w 142295"/>
                <a:gd name="connsiteY0" fmla="*/ 11274 h 88235"/>
                <a:gd name="connsiteX1" fmla="*/ 65687 w 142295"/>
                <a:gd name="connsiteY1" fmla="*/ 606 h 88235"/>
                <a:gd name="connsiteX2" fmla="*/ 49431 w 142295"/>
                <a:gd name="connsiteY2" fmla="*/ 12036 h 88235"/>
                <a:gd name="connsiteX3" fmla="*/ 30381 w 142295"/>
                <a:gd name="connsiteY3" fmla="*/ 40230 h 88235"/>
                <a:gd name="connsiteX4" fmla="*/ 31905 w 142295"/>
                <a:gd name="connsiteY4" fmla="*/ 43278 h 88235"/>
                <a:gd name="connsiteX5" fmla="*/ 42827 w 142295"/>
                <a:gd name="connsiteY5" fmla="*/ 43278 h 88235"/>
                <a:gd name="connsiteX6" fmla="*/ 52733 w 142295"/>
                <a:gd name="connsiteY6" fmla="*/ 37944 h 88235"/>
                <a:gd name="connsiteX7" fmla="*/ 63909 w 142295"/>
                <a:gd name="connsiteY7" fmla="*/ 21434 h 88235"/>
                <a:gd name="connsiteX8" fmla="*/ 71021 w 142295"/>
                <a:gd name="connsiteY8" fmla="*/ 17370 h 88235"/>
                <a:gd name="connsiteX9" fmla="*/ 78133 w 142295"/>
                <a:gd name="connsiteY9" fmla="*/ 21180 h 88235"/>
                <a:gd name="connsiteX10" fmla="*/ 104041 w 142295"/>
                <a:gd name="connsiteY10" fmla="*/ 59534 h 88235"/>
                <a:gd name="connsiteX11" fmla="*/ 71021 w 142295"/>
                <a:gd name="connsiteY11" fmla="*/ 54200 h 88235"/>
                <a:gd name="connsiteX12" fmla="*/ 409 w 142295"/>
                <a:gd name="connsiteY12" fmla="*/ 84934 h 88235"/>
                <a:gd name="connsiteX13" fmla="*/ 1933 w 142295"/>
                <a:gd name="connsiteY13" fmla="*/ 88236 h 88235"/>
                <a:gd name="connsiteX14" fmla="*/ 14633 w 142295"/>
                <a:gd name="connsiteY14" fmla="*/ 88236 h 88235"/>
                <a:gd name="connsiteX15" fmla="*/ 21745 w 142295"/>
                <a:gd name="connsiteY15" fmla="*/ 85950 h 88235"/>
                <a:gd name="connsiteX16" fmla="*/ 71021 w 142295"/>
                <a:gd name="connsiteY16" fmla="*/ 70456 h 88235"/>
                <a:gd name="connsiteX17" fmla="*/ 120297 w 142295"/>
                <a:gd name="connsiteY17" fmla="*/ 85950 h 88235"/>
                <a:gd name="connsiteX18" fmla="*/ 127409 w 142295"/>
                <a:gd name="connsiteY18" fmla="*/ 88236 h 88235"/>
                <a:gd name="connsiteX19" fmla="*/ 140363 w 142295"/>
                <a:gd name="connsiteY19" fmla="*/ 88236 h 88235"/>
                <a:gd name="connsiteX20" fmla="*/ 141887 w 142295"/>
                <a:gd name="connsiteY20" fmla="*/ 85188 h 88235"/>
                <a:gd name="connsiteX21" fmla="*/ 92103 w 142295"/>
                <a:gd name="connsiteY21" fmla="*/ 11528 h 8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295" h="88235">
                  <a:moveTo>
                    <a:pt x="92611" y="11274"/>
                  </a:moveTo>
                  <a:cubicBezTo>
                    <a:pt x="86769" y="2638"/>
                    <a:pt x="76355" y="-1680"/>
                    <a:pt x="65687" y="606"/>
                  </a:cubicBezTo>
                  <a:cubicBezTo>
                    <a:pt x="59083" y="2130"/>
                    <a:pt x="53241" y="6448"/>
                    <a:pt x="49431" y="12036"/>
                  </a:cubicBezTo>
                  <a:lnTo>
                    <a:pt x="30381" y="40230"/>
                  </a:lnTo>
                  <a:cubicBezTo>
                    <a:pt x="29619" y="41500"/>
                    <a:pt x="30381" y="43278"/>
                    <a:pt x="31905" y="43278"/>
                  </a:cubicBezTo>
                  <a:lnTo>
                    <a:pt x="42827" y="43278"/>
                  </a:lnTo>
                  <a:cubicBezTo>
                    <a:pt x="46637" y="43278"/>
                    <a:pt x="50447" y="41246"/>
                    <a:pt x="52733" y="37944"/>
                  </a:cubicBezTo>
                  <a:lnTo>
                    <a:pt x="63909" y="21434"/>
                  </a:lnTo>
                  <a:cubicBezTo>
                    <a:pt x="65433" y="18894"/>
                    <a:pt x="68227" y="17370"/>
                    <a:pt x="71021" y="17370"/>
                  </a:cubicBezTo>
                  <a:cubicBezTo>
                    <a:pt x="73815" y="17370"/>
                    <a:pt x="76355" y="18640"/>
                    <a:pt x="78133" y="21180"/>
                  </a:cubicBezTo>
                  <a:lnTo>
                    <a:pt x="104041" y="59534"/>
                  </a:lnTo>
                  <a:cubicBezTo>
                    <a:pt x="93881" y="55978"/>
                    <a:pt x="82705" y="54200"/>
                    <a:pt x="71021" y="54200"/>
                  </a:cubicBezTo>
                  <a:cubicBezTo>
                    <a:pt x="41811" y="54200"/>
                    <a:pt x="15903" y="66392"/>
                    <a:pt x="409" y="84934"/>
                  </a:cubicBezTo>
                  <a:cubicBezTo>
                    <a:pt x="-607" y="86204"/>
                    <a:pt x="409" y="88236"/>
                    <a:pt x="1933" y="88236"/>
                  </a:cubicBezTo>
                  <a:lnTo>
                    <a:pt x="14633" y="88236"/>
                  </a:lnTo>
                  <a:cubicBezTo>
                    <a:pt x="17173" y="88236"/>
                    <a:pt x="19713" y="87474"/>
                    <a:pt x="21745" y="85950"/>
                  </a:cubicBezTo>
                  <a:cubicBezTo>
                    <a:pt x="34699" y="76552"/>
                    <a:pt x="51971" y="70456"/>
                    <a:pt x="71021" y="70456"/>
                  </a:cubicBezTo>
                  <a:cubicBezTo>
                    <a:pt x="90071" y="70456"/>
                    <a:pt x="107597" y="76298"/>
                    <a:pt x="120297" y="85950"/>
                  </a:cubicBezTo>
                  <a:cubicBezTo>
                    <a:pt x="122329" y="87474"/>
                    <a:pt x="124869" y="88236"/>
                    <a:pt x="127409" y="88236"/>
                  </a:cubicBezTo>
                  <a:lnTo>
                    <a:pt x="140363" y="88236"/>
                  </a:lnTo>
                  <a:cubicBezTo>
                    <a:pt x="141887" y="88236"/>
                    <a:pt x="142903" y="86458"/>
                    <a:pt x="141887" y="85188"/>
                  </a:cubicBezTo>
                  <a:lnTo>
                    <a:pt x="92103" y="11528"/>
                  </a:lnTo>
                  <a:close/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67611D2F-5173-EBD4-A416-DAA3AE4E4B3D}"/>
                </a:ext>
              </a:extLst>
            </p:cNvPr>
            <p:cNvSpPr/>
            <p:nvPr/>
          </p:nvSpPr>
          <p:spPr>
            <a:xfrm>
              <a:off x="10434573" y="392938"/>
              <a:ext cx="120571" cy="84835"/>
            </a:xfrm>
            <a:custGeom>
              <a:avLst/>
              <a:gdLst>
                <a:gd name="connsiteX0" fmla="*/ 93726 w 120571"/>
                <a:gd name="connsiteY0" fmla="*/ 84836 h 84835"/>
                <a:gd name="connsiteX1" fmla="*/ 2032 w 120571"/>
                <a:gd name="connsiteY1" fmla="*/ 84836 h 84835"/>
                <a:gd name="connsiteX2" fmla="*/ 0 w 120571"/>
                <a:gd name="connsiteY2" fmla="*/ 82804 h 84835"/>
                <a:gd name="connsiteX3" fmla="*/ 0 w 120571"/>
                <a:gd name="connsiteY3" fmla="*/ 79248 h 84835"/>
                <a:gd name="connsiteX4" fmla="*/ 11938 w 120571"/>
                <a:gd name="connsiteY4" fmla="*/ 67310 h 84835"/>
                <a:gd name="connsiteX5" fmla="*/ 94234 w 120571"/>
                <a:gd name="connsiteY5" fmla="*/ 67310 h 84835"/>
                <a:gd name="connsiteX6" fmla="*/ 102870 w 120571"/>
                <a:gd name="connsiteY6" fmla="*/ 59944 h 84835"/>
                <a:gd name="connsiteX7" fmla="*/ 94742 w 120571"/>
                <a:gd name="connsiteY7" fmla="*/ 51054 h 84835"/>
                <a:gd name="connsiteX8" fmla="*/ 27178 w 120571"/>
                <a:gd name="connsiteY8" fmla="*/ 51054 h 84835"/>
                <a:gd name="connsiteX9" fmla="*/ 1016 w 120571"/>
                <a:gd name="connsiteY9" fmla="*/ 28956 h 84835"/>
                <a:gd name="connsiteX10" fmla="*/ 26416 w 120571"/>
                <a:gd name="connsiteY10" fmla="*/ 0 h 84835"/>
                <a:gd name="connsiteX11" fmla="*/ 109982 w 120571"/>
                <a:gd name="connsiteY11" fmla="*/ 0 h 84835"/>
                <a:gd name="connsiteX12" fmla="*/ 112014 w 120571"/>
                <a:gd name="connsiteY12" fmla="*/ 2032 h 84835"/>
                <a:gd name="connsiteX13" fmla="*/ 112014 w 120571"/>
                <a:gd name="connsiteY13" fmla="*/ 5588 h 84835"/>
                <a:gd name="connsiteX14" fmla="*/ 100076 w 120571"/>
                <a:gd name="connsiteY14" fmla="*/ 17526 h 84835"/>
                <a:gd name="connsiteX15" fmla="*/ 26924 w 120571"/>
                <a:gd name="connsiteY15" fmla="*/ 17526 h 84835"/>
                <a:gd name="connsiteX16" fmla="*/ 18288 w 120571"/>
                <a:gd name="connsiteY16" fmla="*/ 24892 h 84835"/>
                <a:gd name="connsiteX17" fmla="*/ 26416 w 120571"/>
                <a:gd name="connsiteY17" fmla="*/ 33782 h 84835"/>
                <a:gd name="connsiteX18" fmla="*/ 94996 w 120571"/>
                <a:gd name="connsiteY18" fmla="*/ 33782 h 84835"/>
                <a:gd name="connsiteX19" fmla="*/ 120396 w 120571"/>
                <a:gd name="connsiteY19" fmla="*/ 62738 h 84835"/>
                <a:gd name="connsiteX20" fmla="*/ 94234 w 120571"/>
                <a:gd name="connsiteY20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571" h="84835">
                  <a:moveTo>
                    <a:pt x="93726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79248"/>
                  </a:lnTo>
                  <a:cubicBezTo>
                    <a:pt x="0" y="72644"/>
                    <a:pt x="5334" y="67310"/>
                    <a:pt x="11938" y="67310"/>
                  </a:cubicBezTo>
                  <a:lnTo>
                    <a:pt x="94234" y="67310"/>
                  </a:lnTo>
                  <a:cubicBezTo>
                    <a:pt x="98552" y="67310"/>
                    <a:pt x="102362" y="64262"/>
                    <a:pt x="102870" y="59944"/>
                  </a:cubicBezTo>
                  <a:cubicBezTo>
                    <a:pt x="103378" y="55118"/>
                    <a:pt x="99568" y="51054"/>
                    <a:pt x="94742" y="51054"/>
                  </a:cubicBezTo>
                  <a:lnTo>
                    <a:pt x="27178" y="51054"/>
                  </a:lnTo>
                  <a:cubicBezTo>
                    <a:pt x="14224" y="51054"/>
                    <a:pt x="2540" y="41656"/>
                    <a:pt x="1016" y="28956"/>
                  </a:cubicBezTo>
                  <a:cubicBezTo>
                    <a:pt x="-1016" y="13462"/>
                    <a:pt x="11176" y="0"/>
                    <a:pt x="26416" y="0"/>
                  </a:cubicBezTo>
                  <a:lnTo>
                    <a:pt x="109982" y="0"/>
                  </a:lnTo>
                  <a:cubicBezTo>
                    <a:pt x="109982" y="0"/>
                    <a:pt x="112014" y="762"/>
                    <a:pt x="112014" y="2032"/>
                  </a:cubicBezTo>
                  <a:lnTo>
                    <a:pt x="112014" y="5588"/>
                  </a:lnTo>
                  <a:cubicBezTo>
                    <a:pt x="112014" y="12192"/>
                    <a:pt x="106680" y="17526"/>
                    <a:pt x="100076" y="17526"/>
                  </a:cubicBezTo>
                  <a:lnTo>
                    <a:pt x="26924" y="17526"/>
                  </a:lnTo>
                  <a:cubicBezTo>
                    <a:pt x="22606" y="17526"/>
                    <a:pt x="18796" y="20574"/>
                    <a:pt x="18288" y="24892"/>
                  </a:cubicBezTo>
                  <a:cubicBezTo>
                    <a:pt x="17780" y="29718"/>
                    <a:pt x="21590" y="33782"/>
                    <a:pt x="26416" y="33782"/>
                  </a:cubicBezTo>
                  <a:lnTo>
                    <a:pt x="94996" y="33782"/>
                  </a:lnTo>
                  <a:cubicBezTo>
                    <a:pt x="110236" y="33782"/>
                    <a:pt x="122174" y="46990"/>
                    <a:pt x="120396" y="62738"/>
                  </a:cubicBezTo>
                  <a:cubicBezTo>
                    <a:pt x="118872" y="75692"/>
                    <a:pt x="107188" y="84836"/>
                    <a:pt x="94234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62A1C48E-9120-8315-E081-054F4DA83A4F}"/>
                </a:ext>
              </a:extLst>
            </p:cNvPr>
            <p:cNvSpPr/>
            <p:nvPr/>
          </p:nvSpPr>
          <p:spPr>
            <a:xfrm>
              <a:off x="11315445" y="392938"/>
              <a:ext cx="120572" cy="84835"/>
            </a:xfrm>
            <a:custGeom>
              <a:avLst/>
              <a:gdLst>
                <a:gd name="connsiteX0" fmla="*/ 93726 w 120572"/>
                <a:gd name="connsiteY0" fmla="*/ 84836 h 84835"/>
                <a:gd name="connsiteX1" fmla="*/ 2032 w 120572"/>
                <a:gd name="connsiteY1" fmla="*/ 84836 h 84835"/>
                <a:gd name="connsiteX2" fmla="*/ 0 w 120572"/>
                <a:gd name="connsiteY2" fmla="*/ 82804 h 84835"/>
                <a:gd name="connsiteX3" fmla="*/ 0 w 120572"/>
                <a:gd name="connsiteY3" fmla="*/ 79248 h 84835"/>
                <a:gd name="connsiteX4" fmla="*/ 11938 w 120572"/>
                <a:gd name="connsiteY4" fmla="*/ 67310 h 84835"/>
                <a:gd name="connsiteX5" fmla="*/ 94235 w 120572"/>
                <a:gd name="connsiteY5" fmla="*/ 67310 h 84835"/>
                <a:gd name="connsiteX6" fmla="*/ 102870 w 120572"/>
                <a:gd name="connsiteY6" fmla="*/ 59944 h 84835"/>
                <a:gd name="connsiteX7" fmla="*/ 94742 w 120572"/>
                <a:gd name="connsiteY7" fmla="*/ 51054 h 84835"/>
                <a:gd name="connsiteX8" fmla="*/ 27178 w 120572"/>
                <a:gd name="connsiteY8" fmla="*/ 51054 h 84835"/>
                <a:gd name="connsiteX9" fmla="*/ 1016 w 120572"/>
                <a:gd name="connsiteY9" fmla="*/ 28956 h 84835"/>
                <a:gd name="connsiteX10" fmla="*/ 26416 w 120572"/>
                <a:gd name="connsiteY10" fmla="*/ 0 h 84835"/>
                <a:gd name="connsiteX11" fmla="*/ 109982 w 120572"/>
                <a:gd name="connsiteY11" fmla="*/ 0 h 84835"/>
                <a:gd name="connsiteX12" fmla="*/ 112014 w 120572"/>
                <a:gd name="connsiteY12" fmla="*/ 2032 h 84835"/>
                <a:gd name="connsiteX13" fmla="*/ 112014 w 120572"/>
                <a:gd name="connsiteY13" fmla="*/ 5588 h 84835"/>
                <a:gd name="connsiteX14" fmla="*/ 100076 w 120572"/>
                <a:gd name="connsiteY14" fmla="*/ 17526 h 84835"/>
                <a:gd name="connsiteX15" fmla="*/ 26924 w 120572"/>
                <a:gd name="connsiteY15" fmla="*/ 17526 h 84835"/>
                <a:gd name="connsiteX16" fmla="*/ 18288 w 120572"/>
                <a:gd name="connsiteY16" fmla="*/ 24892 h 84835"/>
                <a:gd name="connsiteX17" fmla="*/ 26416 w 120572"/>
                <a:gd name="connsiteY17" fmla="*/ 33782 h 84835"/>
                <a:gd name="connsiteX18" fmla="*/ 94997 w 120572"/>
                <a:gd name="connsiteY18" fmla="*/ 33782 h 84835"/>
                <a:gd name="connsiteX19" fmla="*/ 120397 w 120572"/>
                <a:gd name="connsiteY19" fmla="*/ 62738 h 84835"/>
                <a:gd name="connsiteX20" fmla="*/ 94235 w 120572"/>
                <a:gd name="connsiteY20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572" h="84835">
                  <a:moveTo>
                    <a:pt x="93726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79248"/>
                  </a:lnTo>
                  <a:cubicBezTo>
                    <a:pt x="0" y="72644"/>
                    <a:pt x="5335" y="67310"/>
                    <a:pt x="11938" y="67310"/>
                  </a:cubicBezTo>
                  <a:lnTo>
                    <a:pt x="94235" y="67310"/>
                  </a:lnTo>
                  <a:cubicBezTo>
                    <a:pt x="98552" y="67310"/>
                    <a:pt x="102362" y="64262"/>
                    <a:pt x="102870" y="59944"/>
                  </a:cubicBezTo>
                  <a:cubicBezTo>
                    <a:pt x="103378" y="55118"/>
                    <a:pt x="99568" y="51054"/>
                    <a:pt x="94742" y="51054"/>
                  </a:cubicBezTo>
                  <a:lnTo>
                    <a:pt x="27178" y="51054"/>
                  </a:lnTo>
                  <a:cubicBezTo>
                    <a:pt x="14224" y="51054"/>
                    <a:pt x="2540" y="41656"/>
                    <a:pt x="1016" y="28956"/>
                  </a:cubicBezTo>
                  <a:cubicBezTo>
                    <a:pt x="-1015" y="13462"/>
                    <a:pt x="11176" y="0"/>
                    <a:pt x="26416" y="0"/>
                  </a:cubicBezTo>
                  <a:lnTo>
                    <a:pt x="109982" y="0"/>
                  </a:lnTo>
                  <a:cubicBezTo>
                    <a:pt x="109982" y="0"/>
                    <a:pt x="112014" y="762"/>
                    <a:pt x="112014" y="2032"/>
                  </a:cubicBezTo>
                  <a:lnTo>
                    <a:pt x="112014" y="5588"/>
                  </a:lnTo>
                  <a:cubicBezTo>
                    <a:pt x="112014" y="12192"/>
                    <a:pt x="106680" y="17526"/>
                    <a:pt x="100076" y="17526"/>
                  </a:cubicBezTo>
                  <a:lnTo>
                    <a:pt x="26924" y="17526"/>
                  </a:lnTo>
                  <a:cubicBezTo>
                    <a:pt x="22606" y="17526"/>
                    <a:pt x="18797" y="20574"/>
                    <a:pt x="18288" y="24892"/>
                  </a:cubicBezTo>
                  <a:cubicBezTo>
                    <a:pt x="17780" y="29718"/>
                    <a:pt x="21590" y="33782"/>
                    <a:pt x="26416" y="33782"/>
                  </a:cubicBezTo>
                  <a:lnTo>
                    <a:pt x="94997" y="33782"/>
                  </a:lnTo>
                  <a:cubicBezTo>
                    <a:pt x="110236" y="33782"/>
                    <a:pt x="122174" y="46990"/>
                    <a:pt x="120397" y="62738"/>
                  </a:cubicBezTo>
                  <a:cubicBezTo>
                    <a:pt x="118618" y="75692"/>
                    <a:pt x="107188" y="84836"/>
                    <a:pt x="94235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A8342290-9EAF-065F-D6B6-03AA93B0DDCB}"/>
                </a:ext>
              </a:extLst>
            </p:cNvPr>
            <p:cNvSpPr/>
            <p:nvPr/>
          </p:nvSpPr>
          <p:spPr>
            <a:xfrm>
              <a:off x="10967211" y="392938"/>
              <a:ext cx="120571" cy="84835"/>
            </a:xfrm>
            <a:custGeom>
              <a:avLst/>
              <a:gdLst>
                <a:gd name="connsiteX0" fmla="*/ 93726 w 120571"/>
                <a:gd name="connsiteY0" fmla="*/ 84836 h 84835"/>
                <a:gd name="connsiteX1" fmla="*/ 2032 w 120571"/>
                <a:gd name="connsiteY1" fmla="*/ 84836 h 84835"/>
                <a:gd name="connsiteX2" fmla="*/ 0 w 120571"/>
                <a:gd name="connsiteY2" fmla="*/ 82804 h 84835"/>
                <a:gd name="connsiteX3" fmla="*/ 0 w 120571"/>
                <a:gd name="connsiteY3" fmla="*/ 79248 h 84835"/>
                <a:gd name="connsiteX4" fmla="*/ 11938 w 120571"/>
                <a:gd name="connsiteY4" fmla="*/ 67310 h 84835"/>
                <a:gd name="connsiteX5" fmla="*/ 94234 w 120571"/>
                <a:gd name="connsiteY5" fmla="*/ 67310 h 84835"/>
                <a:gd name="connsiteX6" fmla="*/ 102870 w 120571"/>
                <a:gd name="connsiteY6" fmla="*/ 59944 h 84835"/>
                <a:gd name="connsiteX7" fmla="*/ 94742 w 120571"/>
                <a:gd name="connsiteY7" fmla="*/ 51054 h 84835"/>
                <a:gd name="connsiteX8" fmla="*/ 27178 w 120571"/>
                <a:gd name="connsiteY8" fmla="*/ 51054 h 84835"/>
                <a:gd name="connsiteX9" fmla="*/ 1016 w 120571"/>
                <a:gd name="connsiteY9" fmla="*/ 28956 h 84835"/>
                <a:gd name="connsiteX10" fmla="*/ 26416 w 120571"/>
                <a:gd name="connsiteY10" fmla="*/ 0 h 84835"/>
                <a:gd name="connsiteX11" fmla="*/ 109982 w 120571"/>
                <a:gd name="connsiteY11" fmla="*/ 0 h 84835"/>
                <a:gd name="connsiteX12" fmla="*/ 112014 w 120571"/>
                <a:gd name="connsiteY12" fmla="*/ 2032 h 84835"/>
                <a:gd name="connsiteX13" fmla="*/ 112014 w 120571"/>
                <a:gd name="connsiteY13" fmla="*/ 5588 h 84835"/>
                <a:gd name="connsiteX14" fmla="*/ 100076 w 120571"/>
                <a:gd name="connsiteY14" fmla="*/ 17526 h 84835"/>
                <a:gd name="connsiteX15" fmla="*/ 26924 w 120571"/>
                <a:gd name="connsiteY15" fmla="*/ 17526 h 84835"/>
                <a:gd name="connsiteX16" fmla="*/ 18288 w 120571"/>
                <a:gd name="connsiteY16" fmla="*/ 24892 h 84835"/>
                <a:gd name="connsiteX17" fmla="*/ 26416 w 120571"/>
                <a:gd name="connsiteY17" fmla="*/ 33782 h 84835"/>
                <a:gd name="connsiteX18" fmla="*/ 94996 w 120571"/>
                <a:gd name="connsiteY18" fmla="*/ 33782 h 84835"/>
                <a:gd name="connsiteX19" fmla="*/ 120396 w 120571"/>
                <a:gd name="connsiteY19" fmla="*/ 62738 h 84835"/>
                <a:gd name="connsiteX20" fmla="*/ 94234 w 120571"/>
                <a:gd name="connsiteY20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571" h="84835">
                  <a:moveTo>
                    <a:pt x="93726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79248"/>
                  </a:lnTo>
                  <a:cubicBezTo>
                    <a:pt x="0" y="72644"/>
                    <a:pt x="5334" y="67310"/>
                    <a:pt x="11938" y="67310"/>
                  </a:cubicBezTo>
                  <a:lnTo>
                    <a:pt x="94234" y="67310"/>
                  </a:lnTo>
                  <a:cubicBezTo>
                    <a:pt x="98552" y="67310"/>
                    <a:pt x="102362" y="64262"/>
                    <a:pt x="102870" y="59944"/>
                  </a:cubicBezTo>
                  <a:cubicBezTo>
                    <a:pt x="103378" y="55118"/>
                    <a:pt x="99568" y="51054"/>
                    <a:pt x="94742" y="51054"/>
                  </a:cubicBezTo>
                  <a:lnTo>
                    <a:pt x="27178" y="51054"/>
                  </a:lnTo>
                  <a:cubicBezTo>
                    <a:pt x="14224" y="51054"/>
                    <a:pt x="2540" y="41656"/>
                    <a:pt x="1016" y="28956"/>
                  </a:cubicBezTo>
                  <a:cubicBezTo>
                    <a:pt x="-1016" y="13462"/>
                    <a:pt x="11176" y="0"/>
                    <a:pt x="26416" y="0"/>
                  </a:cubicBezTo>
                  <a:lnTo>
                    <a:pt x="109982" y="0"/>
                  </a:lnTo>
                  <a:cubicBezTo>
                    <a:pt x="109982" y="0"/>
                    <a:pt x="112014" y="762"/>
                    <a:pt x="112014" y="2032"/>
                  </a:cubicBezTo>
                  <a:lnTo>
                    <a:pt x="112014" y="5588"/>
                  </a:lnTo>
                  <a:cubicBezTo>
                    <a:pt x="112014" y="12192"/>
                    <a:pt x="106680" y="17526"/>
                    <a:pt x="100076" y="17526"/>
                  </a:cubicBezTo>
                  <a:lnTo>
                    <a:pt x="26924" y="17526"/>
                  </a:lnTo>
                  <a:cubicBezTo>
                    <a:pt x="22606" y="17526"/>
                    <a:pt x="18796" y="20574"/>
                    <a:pt x="18288" y="24892"/>
                  </a:cubicBezTo>
                  <a:cubicBezTo>
                    <a:pt x="17780" y="29718"/>
                    <a:pt x="21590" y="33782"/>
                    <a:pt x="26416" y="33782"/>
                  </a:cubicBezTo>
                  <a:lnTo>
                    <a:pt x="94996" y="33782"/>
                  </a:lnTo>
                  <a:cubicBezTo>
                    <a:pt x="110236" y="33782"/>
                    <a:pt x="122174" y="46990"/>
                    <a:pt x="120396" y="62738"/>
                  </a:cubicBezTo>
                  <a:cubicBezTo>
                    <a:pt x="118618" y="75692"/>
                    <a:pt x="107188" y="84836"/>
                    <a:pt x="94234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28D306EC-861E-6837-94EE-078894AEFC89}"/>
                </a:ext>
              </a:extLst>
            </p:cNvPr>
            <p:cNvSpPr/>
            <p:nvPr/>
          </p:nvSpPr>
          <p:spPr>
            <a:xfrm>
              <a:off x="11134852" y="392938"/>
              <a:ext cx="17526" cy="84835"/>
            </a:xfrm>
            <a:custGeom>
              <a:avLst/>
              <a:gdLst>
                <a:gd name="connsiteX0" fmla="*/ 11938 w 17526"/>
                <a:gd name="connsiteY0" fmla="*/ 84836 h 84835"/>
                <a:gd name="connsiteX1" fmla="*/ 15494 w 17526"/>
                <a:gd name="connsiteY1" fmla="*/ 84836 h 84835"/>
                <a:gd name="connsiteX2" fmla="*/ 17526 w 17526"/>
                <a:gd name="connsiteY2" fmla="*/ 82804 h 84835"/>
                <a:gd name="connsiteX3" fmla="*/ 17526 w 17526"/>
                <a:gd name="connsiteY3" fmla="*/ 11938 h 84835"/>
                <a:gd name="connsiteX4" fmla="*/ 5588 w 17526"/>
                <a:gd name="connsiteY4" fmla="*/ 0 h 84835"/>
                <a:gd name="connsiteX5" fmla="*/ 2032 w 17526"/>
                <a:gd name="connsiteY5" fmla="*/ 0 h 84835"/>
                <a:gd name="connsiteX6" fmla="*/ 0 w 17526"/>
                <a:gd name="connsiteY6" fmla="*/ 2032 h 84835"/>
                <a:gd name="connsiteX7" fmla="*/ 0 w 17526"/>
                <a:gd name="connsiteY7" fmla="*/ 72898 h 84835"/>
                <a:gd name="connsiteX8" fmla="*/ 11938 w 17526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84835">
                  <a:moveTo>
                    <a:pt x="11938" y="84836"/>
                  </a:moveTo>
                  <a:lnTo>
                    <a:pt x="15494" y="84836"/>
                  </a:lnTo>
                  <a:cubicBezTo>
                    <a:pt x="15494" y="84836"/>
                    <a:pt x="17526" y="84074"/>
                    <a:pt x="17526" y="82804"/>
                  </a:cubicBezTo>
                  <a:lnTo>
                    <a:pt x="17526" y="11938"/>
                  </a:lnTo>
                  <a:cubicBezTo>
                    <a:pt x="17526" y="5334"/>
                    <a:pt x="12192" y="0"/>
                    <a:pt x="5588" y="0"/>
                  </a:cubicBezTo>
                  <a:lnTo>
                    <a:pt x="2032" y="0"/>
                  </a:lnTo>
                  <a:cubicBezTo>
                    <a:pt x="2032" y="0"/>
                    <a:pt x="0" y="762"/>
                    <a:pt x="0" y="2032"/>
                  </a:cubicBezTo>
                  <a:lnTo>
                    <a:pt x="0" y="72898"/>
                  </a:lnTo>
                  <a:cubicBezTo>
                    <a:pt x="0" y="79502"/>
                    <a:pt x="5334" y="84836"/>
                    <a:pt x="11938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DC40CBD7-A7CB-2431-087E-3D8173C016AF}"/>
                </a:ext>
              </a:extLst>
            </p:cNvPr>
            <p:cNvSpPr/>
            <p:nvPr/>
          </p:nvSpPr>
          <p:spPr>
            <a:xfrm>
              <a:off x="11453368" y="392938"/>
              <a:ext cx="17525" cy="84835"/>
            </a:xfrm>
            <a:custGeom>
              <a:avLst/>
              <a:gdLst>
                <a:gd name="connsiteX0" fmla="*/ 11938 w 17525"/>
                <a:gd name="connsiteY0" fmla="*/ 84836 h 84835"/>
                <a:gd name="connsiteX1" fmla="*/ 15494 w 17525"/>
                <a:gd name="connsiteY1" fmla="*/ 84836 h 84835"/>
                <a:gd name="connsiteX2" fmla="*/ 17525 w 17525"/>
                <a:gd name="connsiteY2" fmla="*/ 82804 h 84835"/>
                <a:gd name="connsiteX3" fmla="*/ 17525 w 17525"/>
                <a:gd name="connsiteY3" fmla="*/ 11938 h 84835"/>
                <a:gd name="connsiteX4" fmla="*/ 5588 w 17525"/>
                <a:gd name="connsiteY4" fmla="*/ 0 h 84835"/>
                <a:gd name="connsiteX5" fmla="*/ 2032 w 17525"/>
                <a:gd name="connsiteY5" fmla="*/ 0 h 84835"/>
                <a:gd name="connsiteX6" fmla="*/ 0 w 17525"/>
                <a:gd name="connsiteY6" fmla="*/ 2032 h 84835"/>
                <a:gd name="connsiteX7" fmla="*/ 0 w 17525"/>
                <a:gd name="connsiteY7" fmla="*/ 72898 h 84835"/>
                <a:gd name="connsiteX8" fmla="*/ 11938 w 17525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5" h="84835">
                  <a:moveTo>
                    <a:pt x="11938" y="84836"/>
                  </a:moveTo>
                  <a:lnTo>
                    <a:pt x="15494" y="84836"/>
                  </a:lnTo>
                  <a:cubicBezTo>
                    <a:pt x="15494" y="84836"/>
                    <a:pt x="17525" y="84074"/>
                    <a:pt x="17525" y="82804"/>
                  </a:cubicBezTo>
                  <a:lnTo>
                    <a:pt x="17525" y="11938"/>
                  </a:lnTo>
                  <a:cubicBezTo>
                    <a:pt x="17525" y="5334"/>
                    <a:pt x="12192" y="0"/>
                    <a:pt x="5588" y="0"/>
                  </a:cubicBezTo>
                  <a:lnTo>
                    <a:pt x="2032" y="0"/>
                  </a:lnTo>
                  <a:cubicBezTo>
                    <a:pt x="2032" y="0"/>
                    <a:pt x="0" y="762"/>
                    <a:pt x="0" y="2032"/>
                  </a:cubicBezTo>
                  <a:lnTo>
                    <a:pt x="0" y="72898"/>
                  </a:lnTo>
                  <a:cubicBezTo>
                    <a:pt x="0" y="79502"/>
                    <a:pt x="5334" y="84836"/>
                    <a:pt x="11938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CBDDD840-5D71-0C28-FA0E-3A2FCC73FE1A}"/>
                </a:ext>
              </a:extLst>
            </p:cNvPr>
            <p:cNvSpPr/>
            <p:nvPr/>
          </p:nvSpPr>
          <p:spPr>
            <a:xfrm>
              <a:off x="11174476" y="392938"/>
              <a:ext cx="124205" cy="84835"/>
            </a:xfrm>
            <a:custGeom>
              <a:avLst/>
              <a:gdLst>
                <a:gd name="connsiteX0" fmla="*/ 5588 w 124205"/>
                <a:gd name="connsiteY0" fmla="*/ 84836 h 84835"/>
                <a:gd name="connsiteX1" fmla="*/ 2032 w 124205"/>
                <a:gd name="connsiteY1" fmla="*/ 84836 h 84835"/>
                <a:gd name="connsiteX2" fmla="*/ 0 w 124205"/>
                <a:gd name="connsiteY2" fmla="*/ 82804 h 84835"/>
                <a:gd name="connsiteX3" fmla="*/ 0 w 124205"/>
                <a:gd name="connsiteY3" fmla="*/ 16510 h 84835"/>
                <a:gd name="connsiteX4" fmla="*/ 5588 w 124205"/>
                <a:gd name="connsiteY4" fmla="*/ 3810 h 84835"/>
                <a:gd name="connsiteX5" fmla="*/ 26162 w 124205"/>
                <a:gd name="connsiteY5" fmla="*/ 3810 h 84835"/>
                <a:gd name="connsiteX6" fmla="*/ 106680 w 124205"/>
                <a:gd name="connsiteY6" fmla="*/ 65532 h 84835"/>
                <a:gd name="connsiteX7" fmla="*/ 106680 w 124205"/>
                <a:gd name="connsiteY7" fmla="*/ 11938 h 84835"/>
                <a:gd name="connsiteX8" fmla="*/ 118618 w 124205"/>
                <a:gd name="connsiteY8" fmla="*/ 0 h 84835"/>
                <a:gd name="connsiteX9" fmla="*/ 122174 w 124205"/>
                <a:gd name="connsiteY9" fmla="*/ 0 h 84835"/>
                <a:gd name="connsiteX10" fmla="*/ 124206 w 124205"/>
                <a:gd name="connsiteY10" fmla="*/ 2032 h 84835"/>
                <a:gd name="connsiteX11" fmla="*/ 124206 w 124205"/>
                <a:gd name="connsiteY11" fmla="*/ 68326 h 84835"/>
                <a:gd name="connsiteX12" fmla="*/ 118364 w 124205"/>
                <a:gd name="connsiteY12" fmla="*/ 81026 h 84835"/>
                <a:gd name="connsiteX13" fmla="*/ 97790 w 124205"/>
                <a:gd name="connsiteY13" fmla="*/ 80772 h 84835"/>
                <a:gd name="connsiteX14" fmla="*/ 17272 w 124205"/>
                <a:gd name="connsiteY14" fmla="*/ 19050 h 84835"/>
                <a:gd name="connsiteX15" fmla="*/ 17272 w 124205"/>
                <a:gd name="connsiteY15" fmla="*/ 72644 h 84835"/>
                <a:gd name="connsiteX16" fmla="*/ 5334 w 124205"/>
                <a:gd name="connsiteY16" fmla="*/ 84582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205" h="84835">
                  <a:moveTo>
                    <a:pt x="5588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16510"/>
                  </a:lnTo>
                  <a:cubicBezTo>
                    <a:pt x="0" y="11684"/>
                    <a:pt x="2032" y="6858"/>
                    <a:pt x="5588" y="3810"/>
                  </a:cubicBezTo>
                  <a:cubicBezTo>
                    <a:pt x="11684" y="-1270"/>
                    <a:pt x="20320" y="-1016"/>
                    <a:pt x="26162" y="3810"/>
                  </a:cubicBezTo>
                  <a:lnTo>
                    <a:pt x="106680" y="65532"/>
                  </a:lnTo>
                  <a:lnTo>
                    <a:pt x="106680" y="11938"/>
                  </a:lnTo>
                  <a:cubicBezTo>
                    <a:pt x="106680" y="5334"/>
                    <a:pt x="112014" y="0"/>
                    <a:pt x="118618" y="0"/>
                  </a:cubicBezTo>
                  <a:lnTo>
                    <a:pt x="122174" y="0"/>
                  </a:lnTo>
                  <a:cubicBezTo>
                    <a:pt x="122174" y="0"/>
                    <a:pt x="124206" y="762"/>
                    <a:pt x="124206" y="2032"/>
                  </a:cubicBezTo>
                  <a:lnTo>
                    <a:pt x="124206" y="68326"/>
                  </a:lnTo>
                  <a:cubicBezTo>
                    <a:pt x="124206" y="73152"/>
                    <a:pt x="122174" y="77978"/>
                    <a:pt x="118364" y="81026"/>
                  </a:cubicBezTo>
                  <a:cubicBezTo>
                    <a:pt x="112014" y="86106"/>
                    <a:pt x="103632" y="85598"/>
                    <a:pt x="97790" y="80772"/>
                  </a:cubicBezTo>
                  <a:lnTo>
                    <a:pt x="17272" y="19050"/>
                  </a:lnTo>
                  <a:lnTo>
                    <a:pt x="17272" y="72644"/>
                  </a:lnTo>
                  <a:cubicBezTo>
                    <a:pt x="17272" y="79248"/>
                    <a:pt x="11938" y="84582"/>
                    <a:pt x="5334" y="84582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D0626EF6-C44A-87B4-F37A-4CAC7FCD6D0C}"/>
                </a:ext>
              </a:extLst>
            </p:cNvPr>
            <p:cNvSpPr/>
            <p:nvPr/>
          </p:nvSpPr>
          <p:spPr>
            <a:xfrm>
              <a:off x="11487986" y="392938"/>
              <a:ext cx="117019" cy="84835"/>
            </a:xfrm>
            <a:custGeom>
              <a:avLst/>
              <a:gdLst>
                <a:gd name="connsiteX0" fmla="*/ 97207 w 117019"/>
                <a:gd name="connsiteY0" fmla="*/ 84836 h 84835"/>
                <a:gd name="connsiteX1" fmla="*/ 43614 w 117019"/>
                <a:gd name="connsiteY1" fmla="*/ 84836 h 84835"/>
                <a:gd name="connsiteX2" fmla="*/ 180 w 117019"/>
                <a:gd name="connsiteY2" fmla="*/ 46482 h 84835"/>
                <a:gd name="connsiteX3" fmla="*/ 42344 w 117019"/>
                <a:gd name="connsiteY3" fmla="*/ 0 h 84835"/>
                <a:gd name="connsiteX4" fmla="*/ 114988 w 117019"/>
                <a:gd name="connsiteY4" fmla="*/ 0 h 84835"/>
                <a:gd name="connsiteX5" fmla="*/ 117020 w 117019"/>
                <a:gd name="connsiteY5" fmla="*/ 2032 h 84835"/>
                <a:gd name="connsiteX6" fmla="*/ 117020 w 117019"/>
                <a:gd name="connsiteY6" fmla="*/ 5588 h 84835"/>
                <a:gd name="connsiteX7" fmla="*/ 105082 w 117019"/>
                <a:gd name="connsiteY7" fmla="*/ 17526 h 84835"/>
                <a:gd name="connsiteX8" fmla="*/ 43359 w 117019"/>
                <a:gd name="connsiteY8" fmla="*/ 17526 h 84835"/>
                <a:gd name="connsiteX9" fmla="*/ 17706 w 117019"/>
                <a:gd name="connsiteY9" fmla="*/ 39116 h 84835"/>
                <a:gd name="connsiteX10" fmla="*/ 42344 w 117019"/>
                <a:gd name="connsiteY10" fmla="*/ 67310 h 84835"/>
                <a:gd name="connsiteX11" fmla="*/ 93397 w 117019"/>
                <a:gd name="connsiteY11" fmla="*/ 67310 h 84835"/>
                <a:gd name="connsiteX12" fmla="*/ 99240 w 117019"/>
                <a:gd name="connsiteY12" fmla="*/ 61468 h 84835"/>
                <a:gd name="connsiteX13" fmla="*/ 99240 w 117019"/>
                <a:gd name="connsiteY13" fmla="*/ 51054 h 84835"/>
                <a:gd name="connsiteX14" fmla="*/ 72316 w 117019"/>
                <a:gd name="connsiteY14" fmla="*/ 51054 h 84835"/>
                <a:gd name="connsiteX15" fmla="*/ 60378 w 117019"/>
                <a:gd name="connsiteY15" fmla="*/ 39116 h 84835"/>
                <a:gd name="connsiteX16" fmla="*/ 60378 w 117019"/>
                <a:gd name="connsiteY16" fmla="*/ 35560 h 84835"/>
                <a:gd name="connsiteX17" fmla="*/ 62409 w 117019"/>
                <a:gd name="connsiteY17" fmla="*/ 33528 h 84835"/>
                <a:gd name="connsiteX18" fmla="*/ 107114 w 117019"/>
                <a:gd name="connsiteY18" fmla="*/ 33528 h 84835"/>
                <a:gd name="connsiteX19" fmla="*/ 116511 w 117019"/>
                <a:gd name="connsiteY19" fmla="*/ 42926 h 84835"/>
                <a:gd name="connsiteX20" fmla="*/ 116511 w 117019"/>
                <a:gd name="connsiteY20" fmla="*/ 64770 h 84835"/>
                <a:gd name="connsiteX21" fmla="*/ 96700 w 117019"/>
                <a:gd name="connsiteY21" fmla="*/ 84582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7019" h="84835">
                  <a:moveTo>
                    <a:pt x="97207" y="84836"/>
                  </a:moveTo>
                  <a:lnTo>
                    <a:pt x="43614" y="84836"/>
                  </a:lnTo>
                  <a:cubicBezTo>
                    <a:pt x="21516" y="84836"/>
                    <a:pt x="2211" y="68580"/>
                    <a:pt x="180" y="46482"/>
                  </a:cubicBezTo>
                  <a:cubicBezTo>
                    <a:pt x="-2106" y="21336"/>
                    <a:pt x="17706" y="0"/>
                    <a:pt x="42344" y="0"/>
                  </a:cubicBezTo>
                  <a:lnTo>
                    <a:pt x="114988" y="0"/>
                  </a:lnTo>
                  <a:cubicBezTo>
                    <a:pt x="114988" y="0"/>
                    <a:pt x="117020" y="762"/>
                    <a:pt x="117020" y="2032"/>
                  </a:cubicBezTo>
                  <a:lnTo>
                    <a:pt x="117020" y="5588"/>
                  </a:lnTo>
                  <a:cubicBezTo>
                    <a:pt x="117020" y="12192"/>
                    <a:pt x="111685" y="17526"/>
                    <a:pt x="105082" y="17526"/>
                  </a:cubicBezTo>
                  <a:lnTo>
                    <a:pt x="43359" y="17526"/>
                  </a:lnTo>
                  <a:cubicBezTo>
                    <a:pt x="30659" y="17526"/>
                    <a:pt x="19483" y="26670"/>
                    <a:pt x="17706" y="39116"/>
                  </a:cubicBezTo>
                  <a:cubicBezTo>
                    <a:pt x="15673" y="54356"/>
                    <a:pt x="27611" y="67310"/>
                    <a:pt x="42344" y="67310"/>
                  </a:cubicBezTo>
                  <a:lnTo>
                    <a:pt x="93397" y="67310"/>
                  </a:lnTo>
                  <a:cubicBezTo>
                    <a:pt x="96700" y="67310"/>
                    <a:pt x="99240" y="64770"/>
                    <a:pt x="99240" y="61468"/>
                  </a:cubicBezTo>
                  <a:lnTo>
                    <a:pt x="99240" y="51054"/>
                  </a:lnTo>
                  <a:lnTo>
                    <a:pt x="72316" y="51054"/>
                  </a:lnTo>
                  <a:cubicBezTo>
                    <a:pt x="65711" y="51054"/>
                    <a:pt x="60378" y="45720"/>
                    <a:pt x="60378" y="39116"/>
                  </a:cubicBezTo>
                  <a:lnTo>
                    <a:pt x="60378" y="35560"/>
                  </a:lnTo>
                  <a:cubicBezTo>
                    <a:pt x="60378" y="35560"/>
                    <a:pt x="61140" y="33528"/>
                    <a:pt x="62409" y="33528"/>
                  </a:cubicBezTo>
                  <a:lnTo>
                    <a:pt x="107114" y="33528"/>
                  </a:lnTo>
                  <a:cubicBezTo>
                    <a:pt x="112194" y="33528"/>
                    <a:pt x="116511" y="37846"/>
                    <a:pt x="116511" y="42926"/>
                  </a:cubicBezTo>
                  <a:lnTo>
                    <a:pt x="116511" y="64770"/>
                  </a:lnTo>
                  <a:cubicBezTo>
                    <a:pt x="116511" y="75692"/>
                    <a:pt x="107621" y="84582"/>
                    <a:pt x="96700" y="84582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EAE1226B-E0B8-F0F4-9890-2E285A5ACD97}"/>
                </a:ext>
              </a:extLst>
            </p:cNvPr>
            <p:cNvSpPr/>
            <p:nvPr/>
          </p:nvSpPr>
          <p:spPr>
            <a:xfrm>
              <a:off x="11627357" y="392938"/>
              <a:ext cx="17526" cy="84835"/>
            </a:xfrm>
            <a:custGeom>
              <a:avLst/>
              <a:gdLst>
                <a:gd name="connsiteX0" fmla="*/ 5588 w 17526"/>
                <a:gd name="connsiteY0" fmla="*/ 84836 h 84835"/>
                <a:gd name="connsiteX1" fmla="*/ 2032 w 17526"/>
                <a:gd name="connsiteY1" fmla="*/ 84836 h 84835"/>
                <a:gd name="connsiteX2" fmla="*/ 0 w 17526"/>
                <a:gd name="connsiteY2" fmla="*/ 82804 h 84835"/>
                <a:gd name="connsiteX3" fmla="*/ 0 w 17526"/>
                <a:gd name="connsiteY3" fmla="*/ 2032 h 84835"/>
                <a:gd name="connsiteX4" fmla="*/ 2032 w 17526"/>
                <a:gd name="connsiteY4" fmla="*/ 0 h 84835"/>
                <a:gd name="connsiteX5" fmla="*/ 5588 w 17526"/>
                <a:gd name="connsiteY5" fmla="*/ 0 h 84835"/>
                <a:gd name="connsiteX6" fmla="*/ 17526 w 17526"/>
                <a:gd name="connsiteY6" fmla="*/ 11938 h 84835"/>
                <a:gd name="connsiteX7" fmla="*/ 17526 w 17526"/>
                <a:gd name="connsiteY7" fmla="*/ 72898 h 84835"/>
                <a:gd name="connsiteX8" fmla="*/ 5588 w 17526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84835">
                  <a:moveTo>
                    <a:pt x="5588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2032"/>
                  </a:lnTo>
                  <a:cubicBezTo>
                    <a:pt x="0" y="2032"/>
                    <a:pt x="762" y="0"/>
                    <a:pt x="2032" y="0"/>
                  </a:cubicBezTo>
                  <a:lnTo>
                    <a:pt x="5588" y="0"/>
                  </a:lnTo>
                  <a:cubicBezTo>
                    <a:pt x="12192" y="0"/>
                    <a:pt x="17526" y="5334"/>
                    <a:pt x="17526" y="11938"/>
                  </a:cubicBezTo>
                  <a:lnTo>
                    <a:pt x="17526" y="72898"/>
                  </a:lnTo>
                  <a:cubicBezTo>
                    <a:pt x="17526" y="79502"/>
                    <a:pt x="12192" y="84836"/>
                    <a:pt x="5588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FC019350-2D1D-54FE-A18B-D2AFDBA9C623}"/>
                </a:ext>
              </a:extLst>
            </p:cNvPr>
            <p:cNvSpPr/>
            <p:nvPr/>
          </p:nvSpPr>
          <p:spPr>
            <a:xfrm>
              <a:off x="11724131" y="392938"/>
              <a:ext cx="17526" cy="84835"/>
            </a:xfrm>
            <a:custGeom>
              <a:avLst/>
              <a:gdLst>
                <a:gd name="connsiteX0" fmla="*/ 15494 w 17526"/>
                <a:gd name="connsiteY0" fmla="*/ 84836 h 84835"/>
                <a:gd name="connsiteX1" fmla="*/ 11938 w 17526"/>
                <a:gd name="connsiteY1" fmla="*/ 84836 h 84835"/>
                <a:gd name="connsiteX2" fmla="*/ 0 w 17526"/>
                <a:gd name="connsiteY2" fmla="*/ 72898 h 84835"/>
                <a:gd name="connsiteX3" fmla="*/ 0 w 17526"/>
                <a:gd name="connsiteY3" fmla="*/ 11938 h 84835"/>
                <a:gd name="connsiteX4" fmla="*/ 11938 w 17526"/>
                <a:gd name="connsiteY4" fmla="*/ 0 h 84835"/>
                <a:gd name="connsiteX5" fmla="*/ 15494 w 17526"/>
                <a:gd name="connsiteY5" fmla="*/ 0 h 84835"/>
                <a:gd name="connsiteX6" fmla="*/ 17526 w 17526"/>
                <a:gd name="connsiteY6" fmla="*/ 2032 h 84835"/>
                <a:gd name="connsiteX7" fmla="*/ 17526 w 17526"/>
                <a:gd name="connsiteY7" fmla="*/ 82804 h 84835"/>
                <a:gd name="connsiteX8" fmla="*/ 15494 w 17526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84835">
                  <a:moveTo>
                    <a:pt x="15494" y="84836"/>
                  </a:moveTo>
                  <a:lnTo>
                    <a:pt x="11938" y="84836"/>
                  </a:lnTo>
                  <a:cubicBezTo>
                    <a:pt x="5335" y="84836"/>
                    <a:pt x="0" y="79502"/>
                    <a:pt x="0" y="72898"/>
                  </a:cubicBezTo>
                  <a:lnTo>
                    <a:pt x="0" y="11938"/>
                  </a:lnTo>
                  <a:cubicBezTo>
                    <a:pt x="0" y="5334"/>
                    <a:pt x="5335" y="0"/>
                    <a:pt x="11938" y="0"/>
                  </a:cubicBezTo>
                  <a:lnTo>
                    <a:pt x="15494" y="0"/>
                  </a:lnTo>
                  <a:cubicBezTo>
                    <a:pt x="15494" y="0"/>
                    <a:pt x="17526" y="762"/>
                    <a:pt x="17526" y="2032"/>
                  </a:cubicBezTo>
                  <a:lnTo>
                    <a:pt x="17526" y="82804"/>
                  </a:lnTo>
                  <a:cubicBezTo>
                    <a:pt x="17526" y="82804"/>
                    <a:pt x="16764" y="84836"/>
                    <a:pt x="15494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EB31CE16-E7C0-7EE9-DA70-382C8A3CDDF2}"/>
                </a:ext>
              </a:extLst>
            </p:cNvPr>
            <p:cNvSpPr/>
            <p:nvPr/>
          </p:nvSpPr>
          <p:spPr>
            <a:xfrm>
              <a:off x="11635994" y="426720"/>
              <a:ext cx="96774" cy="17526"/>
            </a:xfrm>
            <a:custGeom>
              <a:avLst/>
              <a:gdLst>
                <a:gd name="connsiteX0" fmla="*/ 0 w 96774"/>
                <a:gd name="connsiteY0" fmla="*/ 0 h 17526"/>
                <a:gd name="connsiteX1" fmla="*/ 96774 w 96774"/>
                <a:gd name="connsiteY1" fmla="*/ 0 h 17526"/>
                <a:gd name="connsiteX2" fmla="*/ 96774 w 96774"/>
                <a:gd name="connsiteY2" fmla="*/ 17526 h 17526"/>
                <a:gd name="connsiteX3" fmla="*/ 0 w 96774"/>
                <a:gd name="connsiteY3" fmla="*/ 17526 h 1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774" h="17526">
                  <a:moveTo>
                    <a:pt x="0" y="0"/>
                  </a:moveTo>
                  <a:lnTo>
                    <a:pt x="96774" y="0"/>
                  </a:lnTo>
                  <a:lnTo>
                    <a:pt x="96774" y="17526"/>
                  </a:lnTo>
                  <a:lnTo>
                    <a:pt x="0" y="17526"/>
                  </a:lnTo>
                  <a:close/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84" name="자유형: 도형 283">
            <a:extLst>
              <a:ext uri="{FF2B5EF4-FFF2-40B4-BE49-F238E27FC236}">
                <a16:creationId xmlns:a16="http://schemas.microsoft.com/office/drawing/2014/main" id="{809463BB-7FFE-F652-AE37-3F0C1DD91E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545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래픽 2">
            <a:extLst>
              <a:ext uri="{FF2B5EF4-FFF2-40B4-BE49-F238E27FC236}">
                <a16:creationId xmlns:a16="http://schemas.microsoft.com/office/drawing/2014/main" id="{C2C9F91F-5542-E5FE-DD1D-6D0FE98AFF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4004" y="6221896"/>
            <a:ext cx="10533888" cy="636104"/>
          </a:xfrm>
          <a:prstGeom prst="rect">
            <a:avLst/>
          </a:prstGeom>
        </p:spPr>
      </p:pic>
      <p:sp>
        <p:nvSpPr>
          <p:cNvPr id="471" name="자유형: 도형 470">
            <a:extLst>
              <a:ext uri="{FF2B5EF4-FFF2-40B4-BE49-F238E27FC236}">
                <a16:creationId xmlns:a16="http://schemas.microsoft.com/office/drawing/2014/main" id="{16175CFB-4CA2-18E8-6A39-9842E3AA55C4}"/>
              </a:ext>
            </a:extLst>
          </p:cNvPr>
          <p:cNvSpPr/>
          <p:nvPr/>
        </p:nvSpPr>
        <p:spPr>
          <a:xfrm>
            <a:off x="10514838" y="0"/>
            <a:ext cx="1677416" cy="6858000"/>
          </a:xfrm>
          <a:custGeom>
            <a:avLst/>
            <a:gdLst>
              <a:gd name="connsiteX0" fmla="*/ 0 w 1677416"/>
              <a:gd name="connsiteY0" fmla="*/ 0 h 6858000"/>
              <a:gd name="connsiteX1" fmla="*/ 1677416 w 1677416"/>
              <a:gd name="connsiteY1" fmla="*/ 0 h 6858000"/>
              <a:gd name="connsiteX2" fmla="*/ 1677416 w 1677416"/>
              <a:gd name="connsiteY2" fmla="*/ 6858000 h 6858000"/>
              <a:gd name="connsiteX3" fmla="*/ 0 w 16774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416" h="6858000">
                <a:moveTo>
                  <a:pt x="0" y="0"/>
                </a:moveTo>
                <a:lnTo>
                  <a:pt x="1677416" y="0"/>
                </a:lnTo>
                <a:lnTo>
                  <a:pt x="16774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D72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2" name="자유형: 도형 471">
            <a:extLst>
              <a:ext uri="{FF2B5EF4-FFF2-40B4-BE49-F238E27FC236}">
                <a16:creationId xmlns:a16="http://schemas.microsoft.com/office/drawing/2014/main" id="{D0F67C94-B844-E8BC-7434-3D986DFC2277}"/>
              </a:ext>
            </a:extLst>
          </p:cNvPr>
          <p:cNvSpPr/>
          <p:nvPr/>
        </p:nvSpPr>
        <p:spPr>
          <a:xfrm>
            <a:off x="10514838" y="0"/>
            <a:ext cx="135890" cy="6858000"/>
          </a:xfrm>
          <a:custGeom>
            <a:avLst/>
            <a:gdLst>
              <a:gd name="connsiteX0" fmla="*/ 0 w 135890"/>
              <a:gd name="connsiteY0" fmla="*/ 0 h 6858000"/>
              <a:gd name="connsiteX1" fmla="*/ 135890 w 135890"/>
              <a:gd name="connsiteY1" fmla="*/ 0 h 6858000"/>
              <a:gd name="connsiteX2" fmla="*/ 135890 w 135890"/>
              <a:gd name="connsiteY2" fmla="*/ 6858000 h 6858000"/>
              <a:gd name="connsiteX3" fmla="*/ 0 w 1358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890" h="6858000">
                <a:moveTo>
                  <a:pt x="0" y="0"/>
                </a:moveTo>
                <a:lnTo>
                  <a:pt x="135890" y="0"/>
                </a:lnTo>
                <a:lnTo>
                  <a:pt x="13589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7C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3" name="자유형: 도형 472">
            <a:extLst>
              <a:ext uri="{FF2B5EF4-FFF2-40B4-BE49-F238E27FC236}">
                <a16:creationId xmlns:a16="http://schemas.microsoft.com/office/drawing/2014/main" id="{4AB6BFA2-A159-8FB0-61AE-E479F5D657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0974557-AB47-6587-56C8-BBF4398761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17" y="657600"/>
            <a:ext cx="2514130" cy="1552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DD0054-8B35-57C6-0944-60CA191DED4F}"/>
              </a:ext>
            </a:extLst>
          </p:cNvPr>
          <p:cNvSpPr txBox="1"/>
          <p:nvPr userDrawn="1"/>
        </p:nvSpPr>
        <p:spPr>
          <a:xfrm>
            <a:off x="578763" y="812834"/>
            <a:ext cx="38326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일하는 즐거움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세일즈인사이트</a:t>
            </a:r>
          </a:p>
        </p:txBody>
      </p:sp>
    </p:spTree>
    <p:extLst>
      <p:ext uri="{BB962C8B-B14F-4D97-AF65-F5344CB8AC3E}">
        <p14:creationId xmlns:p14="http://schemas.microsoft.com/office/powerpoint/2010/main" val="3830431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침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3F7D29A7-9C0C-96A1-208F-1BD3E37E5368}"/>
              </a:ext>
            </a:extLst>
          </p:cNvPr>
          <p:cNvSpPr/>
          <p:nvPr/>
        </p:nvSpPr>
        <p:spPr>
          <a:xfrm>
            <a:off x="10514838" y="0"/>
            <a:ext cx="1677416" cy="6858000"/>
          </a:xfrm>
          <a:custGeom>
            <a:avLst/>
            <a:gdLst>
              <a:gd name="connsiteX0" fmla="*/ 0 w 1677416"/>
              <a:gd name="connsiteY0" fmla="*/ 0 h 6858000"/>
              <a:gd name="connsiteX1" fmla="*/ 1677416 w 1677416"/>
              <a:gd name="connsiteY1" fmla="*/ 0 h 6858000"/>
              <a:gd name="connsiteX2" fmla="*/ 1677416 w 1677416"/>
              <a:gd name="connsiteY2" fmla="*/ 6858000 h 6858000"/>
              <a:gd name="connsiteX3" fmla="*/ 0 w 16774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416" h="6858000">
                <a:moveTo>
                  <a:pt x="0" y="0"/>
                </a:moveTo>
                <a:lnTo>
                  <a:pt x="1677416" y="0"/>
                </a:lnTo>
                <a:lnTo>
                  <a:pt x="16774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D72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05DFE83-B8BA-3E54-5CD3-EEF242926A1F}"/>
              </a:ext>
            </a:extLst>
          </p:cNvPr>
          <p:cNvSpPr/>
          <p:nvPr/>
        </p:nvSpPr>
        <p:spPr>
          <a:xfrm>
            <a:off x="10513567" y="0"/>
            <a:ext cx="135890" cy="6858000"/>
          </a:xfrm>
          <a:custGeom>
            <a:avLst/>
            <a:gdLst>
              <a:gd name="connsiteX0" fmla="*/ 0 w 135890"/>
              <a:gd name="connsiteY0" fmla="*/ 0 h 6858000"/>
              <a:gd name="connsiteX1" fmla="*/ 135890 w 135890"/>
              <a:gd name="connsiteY1" fmla="*/ 0 h 6858000"/>
              <a:gd name="connsiteX2" fmla="*/ 135890 w 135890"/>
              <a:gd name="connsiteY2" fmla="*/ 6858000 h 6858000"/>
              <a:gd name="connsiteX3" fmla="*/ 0 w 1358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890" h="6858000">
                <a:moveTo>
                  <a:pt x="0" y="0"/>
                </a:moveTo>
                <a:lnTo>
                  <a:pt x="135890" y="0"/>
                </a:lnTo>
                <a:lnTo>
                  <a:pt x="13589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7C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BE6BAF73-0941-32F4-3D29-03D09D015C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94D06C-CFD8-D4D9-95E8-DB3F2D09403E}"/>
              </a:ext>
            </a:extLst>
          </p:cNvPr>
          <p:cNvSpPr txBox="1"/>
          <p:nvPr userDrawn="1"/>
        </p:nvSpPr>
        <p:spPr>
          <a:xfrm>
            <a:off x="970299" y="5939334"/>
            <a:ext cx="47540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자료의 저작권은 세일즈인사이트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있습니다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내용과 이미지의 무단복제를 금합니다</a:t>
            </a:r>
            <a:r>
              <a:rPr lang="en-US" altLang="ko-KR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EA3650-DD28-C5A2-39D3-980E6D989D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97" y="657600"/>
            <a:ext cx="2514130" cy="1552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EBB497-62B7-58E1-DA75-E597693743E4}"/>
              </a:ext>
            </a:extLst>
          </p:cNvPr>
          <p:cNvSpPr txBox="1"/>
          <p:nvPr userDrawn="1"/>
        </p:nvSpPr>
        <p:spPr>
          <a:xfrm>
            <a:off x="970298" y="3174800"/>
            <a:ext cx="2153795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www.salesinsight.co.kr</a:t>
            </a:r>
          </a:p>
          <a:p>
            <a:pPr>
              <a:lnSpc>
                <a:spcPct val="125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sales@salesinsight.co.kr</a:t>
            </a:r>
          </a:p>
          <a:p>
            <a:pPr>
              <a:lnSpc>
                <a:spcPct val="125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02-540-5234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45AF06-406F-7632-60B1-C4AFAC60769F}"/>
              </a:ext>
            </a:extLst>
          </p:cNvPr>
          <p:cNvSpPr txBox="1"/>
          <p:nvPr userDrawn="1"/>
        </p:nvSpPr>
        <p:spPr>
          <a:xfrm>
            <a:off x="935462" y="2456237"/>
            <a:ext cx="5771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일하는 즐거움</a:t>
            </a:r>
            <a:r>
              <a:rPr lang="en-US" altLang="ko-KR" sz="32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세일즈인사이트</a:t>
            </a:r>
          </a:p>
        </p:txBody>
      </p:sp>
    </p:spTree>
    <p:extLst>
      <p:ext uri="{BB962C8B-B14F-4D97-AF65-F5344CB8AC3E}">
        <p14:creationId xmlns:p14="http://schemas.microsoft.com/office/powerpoint/2010/main" val="4276949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컨텐츠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래픽 2">
            <a:extLst>
              <a:ext uri="{FF2B5EF4-FFF2-40B4-BE49-F238E27FC236}">
                <a16:creationId xmlns:a16="http://schemas.microsoft.com/office/drawing/2014/main" id="{C8D2D5FB-37EB-12DE-4B55-4B29BD33DFF1}"/>
              </a:ext>
            </a:extLst>
          </p:cNvPr>
          <p:cNvGrpSpPr/>
          <p:nvPr/>
        </p:nvGrpSpPr>
        <p:grpSpPr>
          <a:xfrm>
            <a:off x="10156782" y="389538"/>
            <a:ext cx="1439926" cy="88235"/>
            <a:chOff x="10434573" y="389538"/>
            <a:chExt cx="1439926" cy="88235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98D86D0-8969-19D4-5C49-F04D1E82FF7D}"/>
                </a:ext>
              </a:extLst>
            </p:cNvPr>
            <p:cNvSpPr/>
            <p:nvPr/>
          </p:nvSpPr>
          <p:spPr>
            <a:xfrm>
              <a:off x="10710671" y="392938"/>
              <a:ext cx="113792" cy="84835"/>
            </a:xfrm>
            <a:custGeom>
              <a:avLst/>
              <a:gdLst>
                <a:gd name="connsiteX0" fmla="*/ 111760 w 113792"/>
                <a:gd name="connsiteY0" fmla="*/ 84836 h 84835"/>
                <a:gd name="connsiteX1" fmla="*/ 35052 w 113792"/>
                <a:gd name="connsiteY1" fmla="*/ 84836 h 84835"/>
                <a:gd name="connsiteX2" fmla="*/ 0 w 113792"/>
                <a:gd name="connsiteY2" fmla="*/ 49784 h 84835"/>
                <a:gd name="connsiteX3" fmla="*/ 0 w 113792"/>
                <a:gd name="connsiteY3" fmla="*/ 2032 h 84835"/>
                <a:gd name="connsiteX4" fmla="*/ 2032 w 113792"/>
                <a:gd name="connsiteY4" fmla="*/ 0 h 84835"/>
                <a:gd name="connsiteX5" fmla="*/ 5588 w 113792"/>
                <a:gd name="connsiteY5" fmla="*/ 0 h 84835"/>
                <a:gd name="connsiteX6" fmla="*/ 17526 w 113792"/>
                <a:gd name="connsiteY6" fmla="*/ 11938 h 84835"/>
                <a:gd name="connsiteX7" fmla="*/ 17526 w 113792"/>
                <a:gd name="connsiteY7" fmla="*/ 49784 h 84835"/>
                <a:gd name="connsiteX8" fmla="*/ 35052 w 113792"/>
                <a:gd name="connsiteY8" fmla="*/ 67310 h 84835"/>
                <a:gd name="connsiteX9" fmla="*/ 101854 w 113792"/>
                <a:gd name="connsiteY9" fmla="*/ 67310 h 84835"/>
                <a:gd name="connsiteX10" fmla="*/ 113792 w 113792"/>
                <a:gd name="connsiteY10" fmla="*/ 79248 h 84835"/>
                <a:gd name="connsiteX11" fmla="*/ 113792 w 113792"/>
                <a:gd name="connsiteY11" fmla="*/ 82804 h 84835"/>
                <a:gd name="connsiteX12" fmla="*/ 111760 w 113792"/>
                <a:gd name="connsiteY12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792" h="84835">
                  <a:moveTo>
                    <a:pt x="111760" y="84836"/>
                  </a:moveTo>
                  <a:lnTo>
                    <a:pt x="35052" y="84836"/>
                  </a:lnTo>
                  <a:cubicBezTo>
                    <a:pt x="15748" y="84836"/>
                    <a:pt x="0" y="69088"/>
                    <a:pt x="0" y="49784"/>
                  </a:cubicBezTo>
                  <a:lnTo>
                    <a:pt x="0" y="2032"/>
                  </a:lnTo>
                  <a:cubicBezTo>
                    <a:pt x="0" y="2032"/>
                    <a:pt x="762" y="0"/>
                    <a:pt x="2032" y="0"/>
                  </a:cubicBezTo>
                  <a:lnTo>
                    <a:pt x="5588" y="0"/>
                  </a:lnTo>
                  <a:cubicBezTo>
                    <a:pt x="12192" y="0"/>
                    <a:pt x="17526" y="5334"/>
                    <a:pt x="17526" y="11938"/>
                  </a:cubicBezTo>
                  <a:lnTo>
                    <a:pt x="17526" y="49784"/>
                  </a:lnTo>
                  <a:cubicBezTo>
                    <a:pt x="17526" y="59436"/>
                    <a:pt x="25400" y="67310"/>
                    <a:pt x="35052" y="67310"/>
                  </a:cubicBezTo>
                  <a:lnTo>
                    <a:pt x="101854" y="67310"/>
                  </a:lnTo>
                  <a:cubicBezTo>
                    <a:pt x="108459" y="67310"/>
                    <a:pt x="113792" y="72644"/>
                    <a:pt x="113792" y="79248"/>
                  </a:cubicBezTo>
                  <a:lnTo>
                    <a:pt x="113792" y="82804"/>
                  </a:lnTo>
                  <a:cubicBezTo>
                    <a:pt x="113792" y="82804"/>
                    <a:pt x="113030" y="84836"/>
                    <a:pt x="111760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0C404923-A86F-CB34-9E26-BA80471FDF24}"/>
                </a:ext>
              </a:extLst>
            </p:cNvPr>
            <p:cNvSpPr/>
            <p:nvPr/>
          </p:nvSpPr>
          <p:spPr>
            <a:xfrm>
              <a:off x="11806173" y="418337"/>
              <a:ext cx="17526" cy="59436"/>
            </a:xfrm>
            <a:custGeom>
              <a:avLst/>
              <a:gdLst>
                <a:gd name="connsiteX0" fmla="*/ 11938 w 17526"/>
                <a:gd name="connsiteY0" fmla="*/ 59436 h 59436"/>
                <a:gd name="connsiteX1" fmla="*/ 15494 w 17526"/>
                <a:gd name="connsiteY1" fmla="*/ 59436 h 59436"/>
                <a:gd name="connsiteX2" fmla="*/ 17526 w 17526"/>
                <a:gd name="connsiteY2" fmla="*/ 57404 h 59436"/>
                <a:gd name="connsiteX3" fmla="*/ 17526 w 17526"/>
                <a:gd name="connsiteY3" fmla="*/ 11938 h 59436"/>
                <a:gd name="connsiteX4" fmla="*/ 5588 w 17526"/>
                <a:gd name="connsiteY4" fmla="*/ 0 h 59436"/>
                <a:gd name="connsiteX5" fmla="*/ 2032 w 17526"/>
                <a:gd name="connsiteY5" fmla="*/ 0 h 59436"/>
                <a:gd name="connsiteX6" fmla="*/ 0 w 17526"/>
                <a:gd name="connsiteY6" fmla="*/ 2032 h 59436"/>
                <a:gd name="connsiteX7" fmla="*/ 0 w 17526"/>
                <a:gd name="connsiteY7" fmla="*/ 47498 h 59436"/>
                <a:gd name="connsiteX8" fmla="*/ 11938 w 17526"/>
                <a:gd name="connsiteY8" fmla="*/ 59436 h 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59436">
                  <a:moveTo>
                    <a:pt x="11938" y="59436"/>
                  </a:moveTo>
                  <a:lnTo>
                    <a:pt x="15494" y="59436"/>
                  </a:lnTo>
                  <a:cubicBezTo>
                    <a:pt x="15494" y="59436"/>
                    <a:pt x="17526" y="58674"/>
                    <a:pt x="17526" y="57404"/>
                  </a:cubicBezTo>
                  <a:lnTo>
                    <a:pt x="17526" y="11938"/>
                  </a:lnTo>
                  <a:cubicBezTo>
                    <a:pt x="17526" y="5334"/>
                    <a:pt x="12192" y="0"/>
                    <a:pt x="5588" y="0"/>
                  </a:cubicBezTo>
                  <a:lnTo>
                    <a:pt x="2032" y="0"/>
                  </a:lnTo>
                  <a:cubicBezTo>
                    <a:pt x="2032" y="0"/>
                    <a:pt x="0" y="762"/>
                    <a:pt x="0" y="2032"/>
                  </a:cubicBezTo>
                  <a:lnTo>
                    <a:pt x="0" y="47498"/>
                  </a:lnTo>
                  <a:cubicBezTo>
                    <a:pt x="0" y="54102"/>
                    <a:pt x="5334" y="59436"/>
                    <a:pt x="11938" y="594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75E4FC31-4797-26AD-E13E-116E47CE7FEA}"/>
                </a:ext>
              </a:extLst>
            </p:cNvPr>
            <p:cNvSpPr/>
            <p:nvPr/>
          </p:nvSpPr>
          <p:spPr>
            <a:xfrm>
              <a:off x="11755373" y="392938"/>
              <a:ext cx="119126" cy="17525"/>
            </a:xfrm>
            <a:custGeom>
              <a:avLst/>
              <a:gdLst>
                <a:gd name="connsiteX0" fmla="*/ 107442 w 119126"/>
                <a:gd name="connsiteY0" fmla="*/ 17526 h 17525"/>
                <a:gd name="connsiteX1" fmla="*/ 11938 w 119126"/>
                <a:gd name="connsiteY1" fmla="*/ 17526 h 17525"/>
                <a:gd name="connsiteX2" fmla="*/ 0 w 119126"/>
                <a:gd name="connsiteY2" fmla="*/ 5588 h 17525"/>
                <a:gd name="connsiteX3" fmla="*/ 0 w 119126"/>
                <a:gd name="connsiteY3" fmla="*/ 2032 h 17525"/>
                <a:gd name="connsiteX4" fmla="*/ 2032 w 119126"/>
                <a:gd name="connsiteY4" fmla="*/ 0 h 17525"/>
                <a:gd name="connsiteX5" fmla="*/ 117094 w 119126"/>
                <a:gd name="connsiteY5" fmla="*/ 0 h 17525"/>
                <a:gd name="connsiteX6" fmla="*/ 119126 w 119126"/>
                <a:gd name="connsiteY6" fmla="*/ 2032 h 17525"/>
                <a:gd name="connsiteX7" fmla="*/ 119126 w 119126"/>
                <a:gd name="connsiteY7" fmla="*/ 5588 h 17525"/>
                <a:gd name="connsiteX8" fmla="*/ 107188 w 119126"/>
                <a:gd name="connsiteY8" fmla="*/ 17526 h 1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26" h="17525">
                  <a:moveTo>
                    <a:pt x="107442" y="17526"/>
                  </a:moveTo>
                  <a:lnTo>
                    <a:pt x="11938" y="17526"/>
                  </a:lnTo>
                  <a:cubicBezTo>
                    <a:pt x="5334" y="17526"/>
                    <a:pt x="0" y="12192"/>
                    <a:pt x="0" y="5588"/>
                  </a:cubicBezTo>
                  <a:lnTo>
                    <a:pt x="0" y="2032"/>
                  </a:lnTo>
                  <a:cubicBezTo>
                    <a:pt x="0" y="2032"/>
                    <a:pt x="762" y="0"/>
                    <a:pt x="2032" y="0"/>
                  </a:cubicBezTo>
                  <a:lnTo>
                    <a:pt x="117094" y="0"/>
                  </a:lnTo>
                  <a:cubicBezTo>
                    <a:pt x="117094" y="0"/>
                    <a:pt x="119126" y="762"/>
                    <a:pt x="119126" y="2032"/>
                  </a:cubicBezTo>
                  <a:lnTo>
                    <a:pt x="119126" y="5588"/>
                  </a:lnTo>
                  <a:cubicBezTo>
                    <a:pt x="119126" y="12192"/>
                    <a:pt x="113792" y="17526"/>
                    <a:pt x="107188" y="1752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D9A2032A-AB79-B263-BA07-B462108280BE}"/>
                </a:ext>
              </a:extLst>
            </p:cNvPr>
            <p:cNvSpPr/>
            <p:nvPr/>
          </p:nvSpPr>
          <p:spPr>
            <a:xfrm>
              <a:off x="10825808" y="392938"/>
              <a:ext cx="122861" cy="84835"/>
            </a:xfrm>
            <a:custGeom>
              <a:avLst/>
              <a:gdLst>
                <a:gd name="connsiteX0" fmla="*/ 121084 w 122861"/>
                <a:gd name="connsiteY0" fmla="*/ 84836 h 84835"/>
                <a:gd name="connsiteX1" fmla="*/ 43614 w 122861"/>
                <a:gd name="connsiteY1" fmla="*/ 84836 h 84835"/>
                <a:gd name="connsiteX2" fmla="*/ 180 w 122861"/>
                <a:gd name="connsiteY2" fmla="*/ 46482 h 84835"/>
                <a:gd name="connsiteX3" fmla="*/ 42344 w 122861"/>
                <a:gd name="connsiteY3" fmla="*/ 0 h 84835"/>
                <a:gd name="connsiteX4" fmla="*/ 120830 w 122861"/>
                <a:gd name="connsiteY4" fmla="*/ 0 h 84835"/>
                <a:gd name="connsiteX5" fmla="*/ 122861 w 122861"/>
                <a:gd name="connsiteY5" fmla="*/ 2032 h 84835"/>
                <a:gd name="connsiteX6" fmla="*/ 122861 w 122861"/>
                <a:gd name="connsiteY6" fmla="*/ 5588 h 84835"/>
                <a:gd name="connsiteX7" fmla="*/ 110923 w 122861"/>
                <a:gd name="connsiteY7" fmla="*/ 17526 h 84835"/>
                <a:gd name="connsiteX8" fmla="*/ 43106 w 122861"/>
                <a:gd name="connsiteY8" fmla="*/ 17526 h 84835"/>
                <a:gd name="connsiteX9" fmla="*/ 17452 w 122861"/>
                <a:gd name="connsiteY9" fmla="*/ 39116 h 84835"/>
                <a:gd name="connsiteX10" fmla="*/ 42090 w 122861"/>
                <a:gd name="connsiteY10" fmla="*/ 67310 h 84835"/>
                <a:gd name="connsiteX11" fmla="*/ 110923 w 122861"/>
                <a:gd name="connsiteY11" fmla="*/ 67310 h 84835"/>
                <a:gd name="connsiteX12" fmla="*/ 122861 w 122861"/>
                <a:gd name="connsiteY12" fmla="*/ 79248 h 84835"/>
                <a:gd name="connsiteX13" fmla="*/ 122861 w 122861"/>
                <a:gd name="connsiteY13" fmla="*/ 82804 h 84835"/>
                <a:gd name="connsiteX14" fmla="*/ 120830 w 122861"/>
                <a:gd name="connsiteY14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2861" h="84835">
                  <a:moveTo>
                    <a:pt x="121084" y="84836"/>
                  </a:moveTo>
                  <a:lnTo>
                    <a:pt x="43614" y="84836"/>
                  </a:lnTo>
                  <a:cubicBezTo>
                    <a:pt x="21516" y="84836"/>
                    <a:pt x="2211" y="68580"/>
                    <a:pt x="180" y="46482"/>
                  </a:cubicBezTo>
                  <a:cubicBezTo>
                    <a:pt x="-2106" y="21336"/>
                    <a:pt x="17706" y="0"/>
                    <a:pt x="42344" y="0"/>
                  </a:cubicBezTo>
                  <a:lnTo>
                    <a:pt x="120830" y="0"/>
                  </a:lnTo>
                  <a:cubicBezTo>
                    <a:pt x="120830" y="0"/>
                    <a:pt x="122861" y="762"/>
                    <a:pt x="122861" y="2032"/>
                  </a:cubicBezTo>
                  <a:lnTo>
                    <a:pt x="122861" y="5588"/>
                  </a:lnTo>
                  <a:cubicBezTo>
                    <a:pt x="122861" y="12192"/>
                    <a:pt x="117528" y="17526"/>
                    <a:pt x="110923" y="17526"/>
                  </a:cubicBezTo>
                  <a:lnTo>
                    <a:pt x="43106" y="17526"/>
                  </a:lnTo>
                  <a:cubicBezTo>
                    <a:pt x="30406" y="17526"/>
                    <a:pt x="19230" y="26670"/>
                    <a:pt x="17452" y="39116"/>
                  </a:cubicBezTo>
                  <a:cubicBezTo>
                    <a:pt x="15420" y="54356"/>
                    <a:pt x="27358" y="67310"/>
                    <a:pt x="42090" y="67310"/>
                  </a:cubicBezTo>
                  <a:lnTo>
                    <a:pt x="110923" y="67310"/>
                  </a:lnTo>
                  <a:cubicBezTo>
                    <a:pt x="117528" y="67310"/>
                    <a:pt x="122861" y="72644"/>
                    <a:pt x="122861" y="79248"/>
                  </a:cubicBezTo>
                  <a:lnTo>
                    <a:pt x="122861" y="82804"/>
                  </a:lnTo>
                  <a:cubicBezTo>
                    <a:pt x="122861" y="82804"/>
                    <a:pt x="122100" y="84836"/>
                    <a:pt x="120830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CEC1523E-B5E1-21CB-D9FE-B7AE7F1401D2}"/>
                </a:ext>
              </a:extLst>
            </p:cNvPr>
            <p:cNvSpPr/>
            <p:nvPr/>
          </p:nvSpPr>
          <p:spPr>
            <a:xfrm>
              <a:off x="10857992" y="426719"/>
              <a:ext cx="88900" cy="17526"/>
            </a:xfrm>
            <a:custGeom>
              <a:avLst/>
              <a:gdLst>
                <a:gd name="connsiteX0" fmla="*/ 76962 w 88900"/>
                <a:gd name="connsiteY0" fmla="*/ 17272 h 17526"/>
                <a:gd name="connsiteX1" fmla="*/ 8636 w 88900"/>
                <a:gd name="connsiteY1" fmla="*/ 17272 h 17526"/>
                <a:gd name="connsiteX2" fmla="*/ 0 w 88900"/>
                <a:gd name="connsiteY2" fmla="*/ 8636 h 17526"/>
                <a:gd name="connsiteX3" fmla="*/ 8636 w 88900"/>
                <a:gd name="connsiteY3" fmla="*/ 0 h 17526"/>
                <a:gd name="connsiteX4" fmla="*/ 86868 w 88900"/>
                <a:gd name="connsiteY4" fmla="*/ 0 h 17526"/>
                <a:gd name="connsiteX5" fmla="*/ 88900 w 88900"/>
                <a:gd name="connsiteY5" fmla="*/ 2032 h 17526"/>
                <a:gd name="connsiteX6" fmla="*/ 88900 w 88900"/>
                <a:gd name="connsiteY6" fmla="*/ 5588 h 17526"/>
                <a:gd name="connsiteX7" fmla="*/ 76962 w 88900"/>
                <a:gd name="connsiteY7" fmla="*/ 17526 h 1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900" h="17526">
                  <a:moveTo>
                    <a:pt x="76962" y="17272"/>
                  </a:moveTo>
                  <a:lnTo>
                    <a:pt x="8636" y="17272"/>
                  </a:lnTo>
                  <a:cubicBezTo>
                    <a:pt x="3810" y="17272"/>
                    <a:pt x="0" y="13462"/>
                    <a:pt x="0" y="8636"/>
                  </a:cubicBezTo>
                  <a:cubicBezTo>
                    <a:pt x="0" y="3810"/>
                    <a:pt x="3810" y="0"/>
                    <a:pt x="8636" y="0"/>
                  </a:cubicBezTo>
                  <a:lnTo>
                    <a:pt x="86868" y="0"/>
                  </a:lnTo>
                  <a:cubicBezTo>
                    <a:pt x="86868" y="0"/>
                    <a:pt x="88900" y="762"/>
                    <a:pt x="88900" y="2032"/>
                  </a:cubicBezTo>
                  <a:lnTo>
                    <a:pt x="88900" y="5588"/>
                  </a:lnTo>
                  <a:cubicBezTo>
                    <a:pt x="88900" y="12192"/>
                    <a:pt x="83565" y="17526"/>
                    <a:pt x="76962" y="1752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76A833F-2DC2-8902-D8E2-F13FC396ABD9}"/>
                </a:ext>
              </a:extLst>
            </p:cNvPr>
            <p:cNvSpPr/>
            <p:nvPr/>
          </p:nvSpPr>
          <p:spPr>
            <a:xfrm>
              <a:off x="10560148" y="389538"/>
              <a:ext cx="142295" cy="88235"/>
            </a:xfrm>
            <a:custGeom>
              <a:avLst/>
              <a:gdLst>
                <a:gd name="connsiteX0" fmla="*/ 92611 w 142295"/>
                <a:gd name="connsiteY0" fmla="*/ 11274 h 88235"/>
                <a:gd name="connsiteX1" fmla="*/ 65687 w 142295"/>
                <a:gd name="connsiteY1" fmla="*/ 606 h 88235"/>
                <a:gd name="connsiteX2" fmla="*/ 49431 w 142295"/>
                <a:gd name="connsiteY2" fmla="*/ 12036 h 88235"/>
                <a:gd name="connsiteX3" fmla="*/ 30381 w 142295"/>
                <a:gd name="connsiteY3" fmla="*/ 40230 h 88235"/>
                <a:gd name="connsiteX4" fmla="*/ 31905 w 142295"/>
                <a:gd name="connsiteY4" fmla="*/ 43278 h 88235"/>
                <a:gd name="connsiteX5" fmla="*/ 42827 w 142295"/>
                <a:gd name="connsiteY5" fmla="*/ 43278 h 88235"/>
                <a:gd name="connsiteX6" fmla="*/ 52733 w 142295"/>
                <a:gd name="connsiteY6" fmla="*/ 37944 h 88235"/>
                <a:gd name="connsiteX7" fmla="*/ 63909 w 142295"/>
                <a:gd name="connsiteY7" fmla="*/ 21434 h 88235"/>
                <a:gd name="connsiteX8" fmla="*/ 71021 w 142295"/>
                <a:gd name="connsiteY8" fmla="*/ 17370 h 88235"/>
                <a:gd name="connsiteX9" fmla="*/ 78133 w 142295"/>
                <a:gd name="connsiteY9" fmla="*/ 21180 h 88235"/>
                <a:gd name="connsiteX10" fmla="*/ 104041 w 142295"/>
                <a:gd name="connsiteY10" fmla="*/ 59534 h 88235"/>
                <a:gd name="connsiteX11" fmla="*/ 71021 w 142295"/>
                <a:gd name="connsiteY11" fmla="*/ 54200 h 88235"/>
                <a:gd name="connsiteX12" fmla="*/ 409 w 142295"/>
                <a:gd name="connsiteY12" fmla="*/ 84934 h 88235"/>
                <a:gd name="connsiteX13" fmla="*/ 1933 w 142295"/>
                <a:gd name="connsiteY13" fmla="*/ 88236 h 88235"/>
                <a:gd name="connsiteX14" fmla="*/ 14633 w 142295"/>
                <a:gd name="connsiteY14" fmla="*/ 88236 h 88235"/>
                <a:gd name="connsiteX15" fmla="*/ 21745 w 142295"/>
                <a:gd name="connsiteY15" fmla="*/ 85950 h 88235"/>
                <a:gd name="connsiteX16" fmla="*/ 71021 w 142295"/>
                <a:gd name="connsiteY16" fmla="*/ 70456 h 88235"/>
                <a:gd name="connsiteX17" fmla="*/ 120297 w 142295"/>
                <a:gd name="connsiteY17" fmla="*/ 85950 h 88235"/>
                <a:gd name="connsiteX18" fmla="*/ 127409 w 142295"/>
                <a:gd name="connsiteY18" fmla="*/ 88236 h 88235"/>
                <a:gd name="connsiteX19" fmla="*/ 140363 w 142295"/>
                <a:gd name="connsiteY19" fmla="*/ 88236 h 88235"/>
                <a:gd name="connsiteX20" fmla="*/ 141887 w 142295"/>
                <a:gd name="connsiteY20" fmla="*/ 85188 h 88235"/>
                <a:gd name="connsiteX21" fmla="*/ 92103 w 142295"/>
                <a:gd name="connsiteY21" fmla="*/ 11528 h 8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2295" h="88235">
                  <a:moveTo>
                    <a:pt x="92611" y="11274"/>
                  </a:moveTo>
                  <a:cubicBezTo>
                    <a:pt x="86769" y="2638"/>
                    <a:pt x="76355" y="-1680"/>
                    <a:pt x="65687" y="606"/>
                  </a:cubicBezTo>
                  <a:cubicBezTo>
                    <a:pt x="59083" y="2130"/>
                    <a:pt x="53241" y="6448"/>
                    <a:pt x="49431" y="12036"/>
                  </a:cubicBezTo>
                  <a:lnTo>
                    <a:pt x="30381" y="40230"/>
                  </a:lnTo>
                  <a:cubicBezTo>
                    <a:pt x="29619" y="41500"/>
                    <a:pt x="30381" y="43278"/>
                    <a:pt x="31905" y="43278"/>
                  </a:cubicBezTo>
                  <a:lnTo>
                    <a:pt x="42827" y="43278"/>
                  </a:lnTo>
                  <a:cubicBezTo>
                    <a:pt x="46637" y="43278"/>
                    <a:pt x="50447" y="41246"/>
                    <a:pt x="52733" y="37944"/>
                  </a:cubicBezTo>
                  <a:lnTo>
                    <a:pt x="63909" y="21434"/>
                  </a:lnTo>
                  <a:cubicBezTo>
                    <a:pt x="65433" y="18894"/>
                    <a:pt x="68227" y="17370"/>
                    <a:pt x="71021" y="17370"/>
                  </a:cubicBezTo>
                  <a:cubicBezTo>
                    <a:pt x="73815" y="17370"/>
                    <a:pt x="76355" y="18640"/>
                    <a:pt x="78133" y="21180"/>
                  </a:cubicBezTo>
                  <a:lnTo>
                    <a:pt x="104041" y="59534"/>
                  </a:lnTo>
                  <a:cubicBezTo>
                    <a:pt x="93881" y="55978"/>
                    <a:pt x="82705" y="54200"/>
                    <a:pt x="71021" y="54200"/>
                  </a:cubicBezTo>
                  <a:cubicBezTo>
                    <a:pt x="41811" y="54200"/>
                    <a:pt x="15903" y="66392"/>
                    <a:pt x="409" y="84934"/>
                  </a:cubicBezTo>
                  <a:cubicBezTo>
                    <a:pt x="-607" y="86204"/>
                    <a:pt x="409" y="88236"/>
                    <a:pt x="1933" y="88236"/>
                  </a:cubicBezTo>
                  <a:lnTo>
                    <a:pt x="14633" y="88236"/>
                  </a:lnTo>
                  <a:cubicBezTo>
                    <a:pt x="17173" y="88236"/>
                    <a:pt x="19713" y="87474"/>
                    <a:pt x="21745" y="85950"/>
                  </a:cubicBezTo>
                  <a:cubicBezTo>
                    <a:pt x="34699" y="76552"/>
                    <a:pt x="51971" y="70456"/>
                    <a:pt x="71021" y="70456"/>
                  </a:cubicBezTo>
                  <a:cubicBezTo>
                    <a:pt x="90071" y="70456"/>
                    <a:pt x="107597" y="76298"/>
                    <a:pt x="120297" y="85950"/>
                  </a:cubicBezTo>
                  <a:cubicBezTo>
                    <a:pt x="122329" y="87474"/>
                    <a:pt x="124869" y="88236"/>
                    <a:pt x="127409" y="88236"/>
                  </a:cubicBezTo>
                  <a:lnTo>
                    <a:pt x="140363" y="88236"/>
                  </a:lnTo>
                  <a:cubicBezTo>
                    <a:pt x="141887" y="88236"/>
                    <a:pt x="142903" y="86458"/>
                    <a:pt x="141887" y="85188"/>
                  </a:cubicBezTo>
                  <a:lnTo>
                    <a:pt x="92103" y="11528"/>
                  </a:lnTo>
                  <a:close/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67611D2F-5173-EBD4-A416-DAA3AE4E4B3D}"/>
                </a:ext>
              </a:extLst>
            </p:cNvPr>
            <p:cNvSpPr/>
            <p:nvPr/>
          </p:nvSpPr>
          <p:spPr>
            <a:xfrm>
              <a:off x="10434573" y="392938"/>
              <a:ext cx="120571" cy="84835"/>
            </a:xfrm>
            <a:custGeom>
              <a:avLst/>
              <a:gdLst>
                <a:gd name="connsiteX0" fmla="*/ 93726 w 120571"/>
                <a:gd name="connsiteY0" fmla="*/ 84836 h 84835"/>
                <a:gd name="connsiteX1" fmla="*/ 2032 w 120571"/>
                <a:gd name="connsiteY1" fmla="*/ 84836 h 84835"/>
                <a:gd name="connsiteX2" fmla="*/ 0 w 120571"/>
                <a:gd name="connsiteY2" fmla="*/ 82804 h 84835"/>
                <a:gd name="connsiteX3" fmla="*/ 0 w 120571"/>
                <a:gd name="connsiteY3" fmla="*/ 79248 h 84835"/>
                <a:gd name="connsiteX4" fmla="*/ 11938 w 120571"/>
                <a:gd name="connsiteY4" fmla="*/ 67310 h 84835"/>
                <a:gd name="connsiteX5" fmla="*/ 94234 w 120571"/>
                <a:gd name="connsiteY5" fmla="*/ 67310 h 84835"/>
                <a:gd name="connsiteX6" fmla="*/ 102870 w 120571"/>
                <a:gd name="connsiteY6" fmla="*/ 59944 h 84835"/>
                <a:gd name="connsiteX7" fmla="*/ 94742 w 120571"/>
                <a:gd name="connsiteY7" fmla="*/ 51054 h 84835"/>
                <a:gd name="connsiteX8" fmla="*/ 27178 w 120571"/>
                <a:gd name="connsiteY8" fmla="*/ 51054 h 84835"/>
                <a:gd name="connsiteX9" fmla="*/ 1016 w 120571"/>
                <a:gd name="connsiteY9" fmla="*/ 28956 h 84835"/>
                <a:gd name="connsiteX10" fmla="*/ 26416 w 120571"/>
                <a:gd name="connsiteY10" fmla="*/ 0 h 84835"/>
                <a:gd name="connsiteX11" fmla="*/ 109982 w 120571"/>
                <a:gd name="connsiteY11" fmla="*/ 0 h 84835"/>
                <a:gd name="connsiteX12" fmla="*/ 112014 w 120571"/>
                <a:gd name="connsiteY12" fmla="*/ 2032 h 84835"/>
                <a:gd name="connsiteX13" fmla="*/ 112014 w 120571"/>
                <a:gd name="connsiteY13" fmla="*/ 5588 h 84835"/>
                <a:gd name="connsiteX14" fmla="*/ 100076 w 120571"/>
                <a:gd name="connsiteY14" fmla="*/ 17526 h 84835"/>
                <a:gd name="connsiteX15" fmla="*/ 26924 w 120571"/>
                <a:gd name="connsiteY15" fmla="*/ 17526 h 84835"/>
                <a:gd name="connsiteX16" fmla="*/ 18288 w 120571"/>
                <a:gd name="connsiteY16" fmla="*/ 24892 h 84835"/>
                <a:gd name="connsiteX17" fmla="*/ 26416 w 120571"/>
                <a:gd name="connsiteY17" fmla="*/ 33782 h 84835"/>
                <a:gd name="connsiteX18" fmla="*/ 94996 w 120571"/>
                <a:gd name="connsiteY18" fmla="*/ 33782 h 84835"/>
                <a:gd name="connsiteX19" fmla="*/ 120396 w 120571"/>
                <a:gd name="connsiteY19" fmla="*/ 62738 h 84835"/>
                <a:gd name="connsiteX20" fmla="*/ 94234 w 120571"/>
                <a:gd name="connsiteY20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571" h="84835">
                  <a:moveTo>
                    <a:pt x="93726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79248"/>
                  </a:lnTo>
                  <a:cubicBezTo>
                    <a:pt x="0" y="72644"/>
                    <a:pt x="5334" y="67310"/>
                    <a:pt x="11938" y="67310"/>
                  </a:cubicBezTo>
                  <a:lnTo>
                    <a:pt x="94234" y="67310"/>
                  </a:lnTo>
                  <a:cubicBezTo>
                    <a:pt x="98552" y="67310"/>
                    <a:pt x="102362" y="64262"/>
                    <a:pt x="102870" y="59944"/>
                  </a:cubicBezTo>
                  <a:cubicBezTo>
                    <a:pt x="103378" y="55118"/>
                    <a:pt x="99568" y="51054"/>
                    <a:pt x="94742" y="51054"/>
                  </a:cubicBezTo>
                  <a:lnTo>
                    <a:pt x="27178" y="51054"/>
                  </a:lnTo>
                  <a:cubicBezTo>
                    <a:pt x="14224" y="51054"/>
                    <a:pt x="2540" y="41656"/>
                    <a:pt x="1016" y="28956"/>
                  </a:cubicBezTo>
                  <a:cubicBezTo>
                    <a:pt x="-1016" y="13462"/>
                    <a:pt x="11176" y="0"/>
                    <a:pt x="26416" y="0"/>
                  </a:cubicBezTo>
                  <a:lnTo>
                    <a:pt x="109982" y="0"/>
                  </a:lnTo>
                  <a:cubicBezTo>
                    <a:pt x="109982" y="0"/>
                    <a:pt x="112014" y="762"/>
                    <a:pt x="112014" y="2032"/>
                  </a:cubicBezTo>
                  <a:lnTo>
                    <a:pt x="112014" y="5588"/>
                  </a:lnTo>
                  <a:cubicBezTo>
                    <a:pt x="112014" y="12192"/>
                    <a:pt x="106680" y="17526"/>
                    <a:pt x="100076" y="17526"/>
                  </a:cubicBezTo>
                  <a:lnTo>
                    <a:pt x="26924" y="17526"/>
                  </a:lnTo>
                  <a:cubicBezTo>
                    <a:pt x="22606" y="17526"/>
                    <a:pt x="18796" y="20574"/>
                    <a:pt x="18288" y="24892"/>
                  </a:cubicBezTo>
                  <a:cubicBezTo>
                    <a:pt x="17780" y="29718"/>
                    <a:pt x="21590" y="33782"/>
                    <a:pt x="26416" y="33782"/>
                  </a:cubicBezTo>
                  <a:lnTo>
                    <a:pt x="94996" y="33782"/>
                  </a:lnTo>
                  <a:cubicBezTo>
                    <a:pt x="110236" y="33782"/>
                    <a:pt x="122174" y="46990"/>
                    <a:pt x="120396" y="62738"/>
                  </a:cubicBezTo>
                  <a:cubicBezTo>
                    <a:pt x="118872" y="75692"/>
                    <a:pt x="107188" y="84836"/>
                    <a:pt x="94234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62A1C48E-9120-8315-E081-054F4DA83A4F}"/>
                </a:ext>
              </a:extLst>
            </p:cNvPr>
            <p:cNvSpPr/>
            <p:nvPr/>
          </p:nvSpPr>
          <p:spPr>
            <a:xfrm>
              <a:off x="11315445" y="392938"/>
              <a:ext cx="120572" cy="84835"/>
            </a:xfrm>
            <a:custGeom>
              <a:avLst/>
              <a:gdLst>
                <a:gd name="connsiteX0" fmla="*/ 93726 w 120572"/>
                <a:gd name="connsiteY0" fmla="*/ 84836 h 84835"/>
                <a:gd name="connsiteX1" fmla="*/ 2032 w 120572"/>
                <a:gd name="connsiteY1" fmla="*/ 84836 h 84835"/>
                <a:gd name="connsiteX2" fmla="*/ 0 w 120572"/>
                <a:gd name="connsiteY2" fmla="*/ 82804 h 84835"/>
                <a:gd name="connsiteX3" fmla="*/ 0 w 120572"/>
                <a:gd name="connsiteY3" fmla="*/ 79248 h 84835"/>
                <a:gd name="connsiteX4" fmla="*/ 11938 w 120572"/>
                <a:gd name="connsiteY4" fmla="*/ 67310 h 84835"/>
                <a:gd name="connsiteX5" fmla="*/ 94235 w 120572"/>
                <a:gd name="connsiteY5" fmla="*/ 67310 h 84835"/>
                <a:gd name="connsiteX6" fmla="*/ 102870 w 120572"/>
                <a:gd name="connsiteY6" fmla="*/ 59944 h 84835"/>
                <a:gd name="connsiteX7" fmla="*/ 94742 w 120572"/>
                <a:gd name="connsiteY7" fmla="*/ 51054 h 84835"/>
                <a:gd name="connsiteX8" fmla="*/ 27178 w 120572"/>
                <a:gd name="connsiteY8" fmla="*/ 51054 h 84835"/>
                <a:gd name="connsiteX9" fmla="*/ 1016 w 120572"/>
                <a:gd name="connsiteY9" fmla="*/ 28956 h 84835"/>
                <a:gd name="connsiteX10" fmla="*/ 26416 w 120572"/>
                <a:gd name="connsiteY10" fmla="*/ 0 h 84835"/>
                <a:gd name="connsiteX11" fmla="*/ 109982 w 120572"/>
                <a:gd name="connsiteY11" fmla="*/ 0 h 84835"/>
                <a:gd name="connsiteX12" fmla="*/ 112014 w 120572"/>
                <a:gd name="connsiteY12" fmla="*/ 2032 h 84835"/>
                <a:gd name="connsiteX13" fmla="*/ 112014 w 120572"/>
                <a:gd name="connsiteY13" fmla="*/ 5588 h 84835"/>
                <a:gd name="connsiteX14" fmla="*/ 100076 w 120572"/>
                <a:gd name="connsiteY14" fmla="*/ 17526 h 84835"/>
                <a:gd name="connsiteX15" fmla="*/ 26924 w 120572"/>
                <a:gd name="connsiteY15" fmla="*/ 17526 h 84835"/>
                <a:gd name="connsiteX16" fmla="*/ 18288 w 120572"/>
                <a:gd name="connsiteY16" fmla="*/ 24892 h 84835"/>
                <a:gd name="connsiteX17" fmla="*/ 26416 w 120572"/>
                <a:gd name="connsiteY17" fmla="*/ 33782 h 84835"/>
                <a:gd name="connsiteX18" fmla="*/ 94997 w 120572"/>
                <a:gd name="connsiteY18" fmla="*/ 33782 h 84835"/>
                <a:gd name="connsiteX19" fmla="*/ 120397 w 120572"/>
                <a:gd name="connsiteY19" fmla="*/ 62738 h 84835"/>
                <a:gd name="connsiteX20" fmla="*/ 94235 w 120572"/>
                <a:gd name="connsiteY20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572" h="84835">
                  <a:moveTo>
                    <a:pt x="93726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79248"/>
                  </a:lnTo>
                  <a:cubicBezTo>
                    <a:pt x="0" y="72644"/>
                    <a:pt x="5335" y="67310"/>
                    <a:pt x="11938" y="67310"/>
                  </a:cubicBezTo>
                  <a:lnTo>
                    <a:pt x="94235" y="67310"/>
                  </a:lnTo>
                  <a:cubicBezTo>
                    <a:pt x="98552" y="67310"/>
                    <a:pt x="102362" y="64262"/>
                    <a:pt x="102870" y="59944"/>
                  </a:cubicBezTo>
                  <a:cubicBezTo>
                    <a:pt x="103378" y="55118"/>
                    <a:pt x="99568" y="51054"/>
                    <a:pt x="94742" y="51054"/>
                  </a:cubicBezTo>
                  <a:lnTo>
                    <a:pt x="27178" y="51054"/>
                  </a:lnTo>
                  <a:cubicBezTo>
                    <a:pt x="14224" y="51054"/>
                    <a:pt x="2540" y="41656"/>
                    <a:pt x="1016" y="28956"/>
                  </a:cubicBezTo>
                  <a:cubicBezTo>
                    <a:pt x="-1015" y="13462"/>
                    <a:pt x="11176" y="0"/>
                    <a:pt x="26416" y="0"/>
                  </a:cubicBezTo>
                  <a:lnTo>
                    <a:pt x="109982" y="0"/>
                  </a:lnTo>
                  <a:cubicBezTo>
                    <a:pt x="109982" y="0"/>
                    <a:pt x="112014" y="762"/>
                    <a:pt x="112014" y="2032"/>
                  </a:cubicBezTo>
                  <a:lnTo>
                    <a:pt x="112014" y="5588"/>
                  </a:lnTo>
                  <a:cubicBezTo>
                    <a:pt x="112014" y="12192"/>
                    <a:pt x="106680" y="17526"/>
                    <a:pt x="100076" y="17526"/>
                  </a:cubicBezTo>
                  <a:lnTo>
                    <a:pt x="26924" y="17526"/>
                  </a:lnTo>
                  <a:cubicBezTo>
                    <a:pt x="22606" y="17526"/>
                    <a:pt x="18797" y="20574"/>
                    <a:pt x="18288" y="24892"/>
                  </a:cubicBezTo>
                  <a:cubicBezTo>
                    <a:pt x="17780" y="29718"/>
                    <a:pt x="21590" y="33782"/>
                    <a:pt x="26416" y="33782"/>
                  </a:cubicBezTo>
                  <a:lnTo>
                    <a:pt x="94997" y="33782"/>
                  </a:lnTo>
                  <a:cubicBezTo>
                    <a:pt x="110236" y="33782"/>
                    <a:pt x="122174" y="46990"/>
                    <a:pt x="120397" y="62738"/>
                  </a:cubicBezTo>
                  <a:cubicBezTo>
                    <a:pt x="118618" y="75692"/>
                    <a:pt x="107188" y="84836"/>
                    <a:pt x="94235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A8342290-9EAF-065F-D6B6-03AA93B0DDCB}"/>
                </a:ext>
              </a:extLst>
            </p:cNvPr>
            <p:cNvSpPr/>
            <p:nvPr/>
          </p:nvSpPr>
          <p:spPr>
            <a:xfrm>
              <a:off x="10967211" y="392938"/>
              <a:ext cx="120571" cy="84835"/>
            </a:xfrm>
            <a:custGeom>
              <a:avLst/>
              <a:gdLst>
                <a:gd name="connsiteX0" fmla="*/ 93726 w 120571"/>
                <a:gd name="connsiteY0" fmla="*/ 84836 h 84835"/>
                <a:gd name="connsiteX1" fmla="*/ 2032 w 120571"/>
                <a:gd name="connsiteY1" fmla="*/ 84836 h 84835"/>
                <a:gd name="connsiteX2" fmla="*/ 0 w 120571"/>
                <a:gd name="connsiteY2" fmla="*/ 82804 h 84835"/>
                <a:gd name="connsiteX3" fmla="*/ 0 w 120571"/>
                <a:gd name="connsiteY3" fmla="*/ 79248 h 84835"/>
                <a:gd name="connsiteX4" fmla="*/ 11938 w 120571"/>
                <a:gd name="connsiteY4" fmla="*/ 67310 h 84835"/>
                <a:gd name="connsiteX5" fmla="*/ 94234 w 120571"/>
                <a:gd name="connsiteY5" fmla="*/ 67310 h 84835"/>
                <a:gd name="connsiteX6" fmla="*/ 102870 w 120571"/>
                <a:gd name="connsiteY6" fmla="*/ 59944 h 84835"/>
                <a:gd name="connsiteX7" fmla="*/ 94742 w 120571"/>
                <a:gd name="connsiteY7" fmla="*/ 51054 h 84835"/>
                <a:gd name="connsiteX8" fmla="*/ 27178 w 120571"/>
                <a:gd name="connsiteY8" fmla="*/ 51054 h 84835"/>
                <a:gd name="connsiteX9" fmla="*/ 1016 w 120571"/>
                <a:gd name="connsiteY9" fmla="*/ 28956 h 84835"/>
                <a:gd name="connsiteX10" fmla="*/ 26416 w 120571"/>
                <a:gd name="connsiteY10" fmla="*/ 0 h 84835"/>
                <a:gd name="connsiteX11" fmla="*/ 109982 w 120571"/>
                <a:gd name="connsiteY11" fmla="*/ 0 h 84835"/>
                <a:gd name="connsiteX12" fmla="*/ 112014 w 120571"/>
                <a:gd name="connsiteY12" fmla="*/ 2032 h 84835"/>
                <a:gd name="connsiteX13" fmla="*/ 112014 w 120571"/>
                <a:gd name="connsiteY13" fmla="*/ 5588 h 84835"/>
                <a:gd name="connsiteX14" fmla="*/ 100076 w 120571"/>
                <a:gd name="connsiteY14" fmla="*/ 17526 h 84835"/>
                <a:gd name="connsiteX15" fmla="*/ 26924 w 120571"/>
                <a:gd name="connsiteY15" fmla="*/ 17526 h 84835"/>
                <a:gd name="connsiteX16" fmla="*/ 18288 w 120571"/>
                <a:gd name="connsiteY16" fmla="*/ 24892 h 84835"/>
                <a:gd name="connsiteX17" fmla="*/ 26416 w 120571"/>
                <a:gd name="connsiteY17" fmla="*/ 33782 h 84835"/>
                <a:gd name="connsiteX18" fmla="*/ 94996 w 120571"/>
                <a:gd name="connsiteY18" fmla="*/ 33782 h 84835"/>
                <a:gd name="connsiteX19" fmla="*/ 120396 w 120571"/>
                <a:gd name="connsiteY19" fmla="*/ 62738 h 84835"/>
                <a:gd name="connsiteX20" fmla="*/ 94234 w 120571"/>
                <a:gd name="connsiteY20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0571" h="84835">
                  <a:moveTo>
                    <a:pt x="93726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79248"/>
                  </a:lnTo>
                  <a:cubicBezTo>
                    <a:pt x="0" y="72644"/>
                    <a:pt x="5334" y="67310"/>
                    <a:pt x="11938" y="67310"/>
                  </a:cubicBezTo>
                  <a:lnTo>
                    <a:pt x="94234" y="67310"/>
                  </a:lnTo>
                  <a:cubicBezTo>
                    <a:pt x="98552" y="67310"/>
                    <a:pt x="102362" y="64262"/>
                    <a:pt x="102870" y="59944"/>
                  </a:cubicBezTo>
                  <a:cubicBezTo>
                    <a:pt x="103378" y="55118"/>
                    <a:pt x="99568" y="51054"/>
                    <a:pt x="94742" y="51054"/>
                  </a:cubicBezTo>
                  <a:lnTo>
                    <a:pt x="27178" y="51054"/>
                  </a:lnTo>
                  <a:cubicBezTo>
                    <a:pt x="14224" y="51054"/>
                    <a:pt x="2540" y="41656"/>
                    <a:pt x="1016" y="28956"/>
                  </a:cubicBezTo>
                  <a:cubicBezTo>
                    <a:pt x="-1016" y="13462"/>
                    <a:pt x="11176" y="0"/>
                    <a:pt x="26416" y="0"/>
                  </a:cubicBezTo>
                  <a:lnTo>
                    <a:pt x="109982" y="0"/>
                  </a:lnTo>
                  <a:cubicBezTo>
                    <a:pt x="109982" y="0"/>
                    <a:pt x="112014" y="762"/>
                    <a:pt x="112014" y="2032"/>
                  </a:cubicBezTo>
                  <a:lnTo>
                    <a:pt x="112014" y="5588"/>
                  </a:lnTo>
                  <a:cubicBezTo>
                    <a:pt x="112014" y="12192"/>
                    <a:pt x="106680" y="17526"/>
                    <a:pt x="100076" y="17526"/>
                  </a:cubicBezTo>
                  <a:lnTo>
                    <a:pt x="26924" y="17526"/>
                  </a:lnTo>
                  <a:cubicBezTo>
                    <a:pt x="22606" y="17526"/>
                    <a:pt x="18796" y="20574"/>
                    <a:pt x="18288" y="24892"/>
                  </a:cubicBezTo>
                  <a:cubicBezTo>
                    <a:pt x="17780" y="29718"/>
                    <a:pt x="21590" y="33782"/>
                    <a:pt x="26416" y="33782"/>
                  </a:cubicBezTo>
                  <a:lnTo>
                    <a:pt x="94996" y="33782"/>
                  </a:lnTo>
                  <a:cubicBezTo>
                    <a:pt x="110236" y="33782"/>
                    <a:pt x="122174" y="46990"/>
                    <a:pt x="120396" y="62738"/>
                  </a:cubicBezTo>
                  <a:cubicBezTo>
                    <a:pt x="118618" y="75692"/>
                    <a:pt x="107188" y="84836"/>
                    <a:pt x="94234" y="84836"/>
                  </a:cubicBezTo>
                </a:path>
              </a:pathLst>
            </a:custGeom>
            <a:solidFill>
              <a:srgbClr val="002D7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28D306EC-861E-6837-94EE-078894AEFC89}"/>
                </a:ext>
              </a:extLst>
            </p:cNvPr>
            <p:cNvSpPr/>
            <p:nvPr/>
          </p:nvSpPr>
          <p:spPr>
            <a:xfrm>
              <a:off x="11134852" y="392938"/>
              <a:ext cx="17526" cy="84835"/>
            </a:xfrm>
            <a:custGeom>
              <a:avLst/>
              <a:gdLst>
                <a:gd name="connsiteX0" fmla="*/ 11938 w 17526"/>
                <a:gd name="connsiteY0" fmla="*/ 84836 h 84835"/>
                <a:gd name="connsiteX1" fmla="*/ 15494 w 17526"/>
                <a:gd name="connsiteY1" fmla="*/ 84836 h 84835"/>
                <a:gd name="connsiteX2" fmla="*/ 17526 w 17526"/>
                <a:gd name="connsiteY2" fmla="*/ 82804 h 84835"/>
                <a:gd name="connsiteX3" fmla="*/ 17526 w 17526"/>
                <a:gd name="connsiteY3" fmla="*/ 11938 h 84835"/>
                <a:gd name="connsiteX4" fmla="*/ 5588 w 17526"/>
                <a:gd name="connsiteY4" fmla="*/ 0 h 84835"/>
                <a:gd name="connsiteX5" fmla="*/ 2032 w 17526"/>
                <a:gd name="connsiteY5" fmla="*/ 0 h 84835"/>
                <a:gd name="connsiteX6" fmla="*/ 0 w 17526"/>
                <a:gd name="connsiteY6" fmla="*/ 2032 h 84835"/>
                <a:gd name="connsiteX7" fmla="*/ 0 w 17526"/>
                <a:gd name="connsiteY7" fmla="*/ 72898 h 84835"/>
                <a:gd name="connsiteX8" fmla="*/ 11938 w 17526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84835">
                  <a:moveTo>
                    <a:pt x="11938" y="84836"/>
                  </a:moveTo>
                  <a:lnTo>
                    <a:pt x="15494" y="84836"/>
                  </a:lnTo>
                  <a:cubicBezTo>
                    <a:pt x="15494" y="84836"/>
                    <a:pt x="17526" y="84074"/>
                    <a:pt x="17526" y="82804"/>
                  </a:cubicBezTo>
                  <a:lnTo>
                    <a:pt x="17526" y="11938"/>
                  </a:lnTo>
                  <a:cubicBezTo>
                    <a:pt x="17526" y="5334"/>
                    <a:pt x="12192" y="0"/>
                    <a:pt x="5588" y="0"/>
                  </a:cubicBezTo>
                  <a:lnTo>
                    <a:pt x="2032" y="0"/>
                  </a:lnTo>
                  <a:cubicBezTo>
                    <a:pt x="2032" y="0"/>
                    <a:pt x="0" y="762"/>
                    <a:pt x="0" y="2032"/>
                  </a:cubicBezTo>
                  <a:lnTo>
                    <a:pt x="0" y="72898"/>
                  </a:lnTo>
                  <a:cubicBezTo>
                    <a:pt x="0" y="79502"/>
                    <a:pt x="5334" y="84836"/>
                    <a:pt x="11938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DC40CBD7-A7CB-2431-087E-3D8173C016AF}"/>
                </a:ext>
              </a:extLst>
            </p:cNvPr>
            <p:cNvSpPr/>
            <p:nvPr/>
          </p:nvSpPr>
          <p:spPr>
            <a:xfrm>
              <a:off x="11453368" y="392938"/>
              <a:ext cx="17525" cy="84835"/>
            </a:xfrm>
            <a:custGeom>
              <a:avLst/>
              <a:gdLst>
                <a:gd name="connsiteX0" fmla="*/ 11938 w 17525"/>
                <a:gd name="connsiteY0" fmla="*/ 84836 h 84835"/>
                <a:gd name="connsiteX1" fmla="*/ 15494 w 17525"/>
                <a:gd name="connsiteY1" fmla="*/ 84836 h 84835"/>
                <a:gd name="connsiteX2" fmla="*/ 17525 w 17525"/>
                <a:gd name="connsiteY2" fmla="*/ 82804 h 84835"/>
                <a:gd name="connsiteX3" fmla="*/ 17525 w 17525"/>
                <a:gd name="connsiteY3" fmla="*/ 11938 h 84835"/>
                <a:gd name="connsiteX4" fmla="*/ 5588 w 17525"/>
                <a:gd name="connsiteY4" fmla="*/ 0 h 84835"/>
                <a:gd name="connsiteX5" fmla="*/ 2032 w 17525"/>
                <a:gd name="connsiteY5" fmla="*/ 0 h 84835"/>
                <a:gd name="connsiteX6" fmla="*/ 0 w 17525"/>
                <a:gd name="connsiteY6" fmla="*/ 2032 h 84835"/>
                <a:gd name="connsiteX7" fmla="*/ 0 w 17525"/>
                <a:gd name="connsiteY7" fmla="*/ 72898 h 84835"/>
                <a:gd name="connsiteX8" fmla="*/ 11938 w 17525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5" h="84835">
                  <a:moveTo>
                    <a:pt x="11938" y="84836"/>
                  </a:moveTo>
                  <a:lnTo>
                    <a:pt x="15494" y="84836"/>
                  </a:lnTo>
                  <a:cubicBezTo>
                    <a:pt x="15494" y="84836"/>
                    <a:pt x="17525" y="84074"/>
                    <a:pt x="17525" y="82804"/>
                  </a:cubicBezTo>
                  <a:lnTo>
                    <a:pt x="17525" y="11938"/>
                  </a:lnTo>
                  <a:cubicBezTo>
                    <a:pt x="17525" y="5334"/>
                    <a:pt x="12192" y="0"/>
                    <a:pt x="5588" y="0"/>
                  </a:cubicBezTo>
                  <a:lnTo>
                    <a:pt x="2032" y="0"/>
                  </a:lnTo>
                  <a:cubicBezTo>
                    <a:pt x="2032" y="0"/>
                    <a:pt x="0" y="762"/>
                    <a:pt x="0" y="2032"/>
                  </a:cubicBezTo>
                  <a:lnTo>
                    <a:pt x="0" y="72898"/>
                  </a:lnTo>
                  <a:cubicBezTo>
                    <a:pt x="0" y="79502"/>
                    <a:pt x="5334" y="84836"/>
                    <a:pt x="11938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CBDDD840-5D71-0C28-FA0E-3A2FCC73FE1A}"/>
                </a:ext>
              </a:extLst>
            </p:cNvPr>
            <p:cNvSpPr/>
            <p:nvPr/>
          </p:nvSpPr>
          <p:spPr>
            <a:xfrm>
              <a:off x="11174476" y="392938"/>
              <a:ext cx="124205" cy="84835"/>
            </a:xfrm>
            <a:custGeom>
              <a:avLst/>
              <a:gdLst>
                <a:gd name="connsiteX0" fmla="*/ 5588 w 124205"/>
                <a:gd name="connsiteY0" fmla="*/ 84836 h 84835"/>
                <a:gd name="connsiteX1" fmla="*/ 2032 w 124205"/>
                <a:gd name="connsiteY1" fmla="*/ 84836 h 84835"/>
                <a:gd name="connsiteX2" fmla="*/ 0 w 124205"/>
                <a:gd name="connsiteY2" fmla="*/ 82804 h 84835"/>
                <a:gd name="connsiteX3" fmla="*/ 0 w 124205"/>
                <a:gd name="connsiteY3" fmla="*/ 16510 h 84835"/>
                <a:gd name="connsiteX4" fmla="*/ 5588 w 124205"/>
                <a:gd name="connsiteY4" fmla="*/ 3810 h 84835"/>
                <a:gd name="connsiteX5" fmla="*/ 26162 w 124205"/>
                <a:gd name="connsiteY5" fmla="*/ 3810 h 84835"/>
                <a:gd name="connsiteX6" fmla="*/ 106680 w 124205"/>
                <a:gd name="connsiteY6" fmla="*/ 65532 h 84835"/>
                <a:gd name="connsiteX7" fmla="*/ 106680 w 124205"/>
                <a:gd name="connsiteY7" fmla="*/ 11938 h 84835"/>
                <a:gd name="connsiteX8" fmla="*/ 118618 w 124205"/>
                <a:gd name="connsiteY8" fmla="*/ 0 h 84835"/>
                <a:gd name="connsiteX9" fmla="*/ 122174 w 124205"/>
                <a:gd name="connsiteY9" fmla="*/ 0 h 84835"/>
                <a:gd name="connsiteX10" fmla="*/ 124206 w 124205"/>
                <a:gd name="connsiteY10" fmla="*/ 2032 h 84835"/>
                <a:gd name="connsiteX11" fmla="*/ 124206 w 124205"/>
                <a:gd name="connsiteY11" fmla="*/ 68326 h 84835"/>
                <a:gd name="connsiteX12" fmla="*/ 118364 w 124205"/>
                <a:gd name="connsiteY12" fmla="*/ 81026 h 84835"/>
                <a:gd name="connsiteX13" fmla="*/ 97790 w 124205"/>
                <a:gd name="connsiteY13" fmla="*/ 80772 h 84835"/>
                <a:gd name="connsiteX14" fmla="*/ 17272 w 124205"/>
                <a:gd name="connsiteY14" fmla="*/ 19050 h 84835"/>
                <a:gd name="connsiteX15" fmla="*/ 17272 w 124205"/>
                <a:gd name="connsiteY15" fmla="*/ 72644 h 84835"/>
                <a:gd name="connsiteX16" fmla="*/ 5334 w 124205"/>
                <a:gd name="connsiteY16" fmla="*/ 84582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205" h="84835">
                  <a:moveTo>
                    <a:pt x="5588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16510"/>
                  </a:lnTo>
                  <a:cubicBezTo>
                    <a:pt x="0" y="11684"/>
                    <a:pt x="2032" y="6858"/>
                    <a:pt x="5588" y="3810"/>
                  </a:cubicBezTo>
                  <a:cubicBezTo>
                    <a:pt x="11684" y="-1270"/>
                    <a:pt x="20320" y="-1016"/>
                    <a:pt x="26162" y="3810"/>
                  </a:cubicBezTo>
                  <a:lnTo>
                    <a:pt x="106680" y="65532"/>
                  </a:lnTo>
                  <a:lnTo>
                    <a:pt x="106680" y="11938"/>
                  </a:lnTo>
                  <a:cubicBezTo>
                    <a:pt x="106680" y="5334"/>
                    <a:pt x="112014" y="0"/>
                    <a:pt x="118618" y="0"/>
                  </a:cubicBezTo>
                  <a:lnTo>
                    <a:pt x="122174" y="0"/>
                  </a:lnTo>
                  <a:cubicBezTo>
                    <a:pt x="122174" y="0"/>
                    <a:pt x="124206" y="762"/>
                    <a:pt x="124206" y="2032"/>
                  </a:cubicBezTo>
                  <a:lnTo>
                    <a:pt x="124206" y="68326"/>
                  </a:lnTo>
                  <a:cubicBezTo>
                    <a:pt x="124206" y="73152"/>
                    <a:pt x="122174" y="77978"/>
                    <a:pt x="118364" y="81026"/>
                  </a:cubicBezTo>
                  <a:cubicBezTo>
                    <a:pt x="112014" y="86106"/>
                    <a:pt x="103632" y="85598"/>
                    <a:pt x="97790" y="80772"/>
                  </a:cubicBezTo>
                  <a:lnTo>
                    <a:pt x="17272" y="19050"/>
                  </a:lnTo>
                  <a:lnTo>
                    <a:pt x="17272" y="72644"/>
                  </a:lnTo>
                  <a:cubicBezTo>
                    <a:pt x="17272" y="79248"/>
                    <a:pt x="11938" y="84582"/>
                    <a:pt x="5334" y="84582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D0626EF6-C44A-87B4-F37A-4CAC7FCD6D0C}"/>
                </a:ext>
              </a:extLst>
            </p:cNvPr>
            <p:cNvSpPr/>
            <p:nvPr/>
          </p:nvSpPr>
          <p:spPr>
            <a:xfrm>
              <a:off x="11487986" y="392938"/>
              <a:ext cx="117019" cy="84835"/>
            </a:xfrm>
            <a:custGeom>
              <a:avLst/>
              <a:gdLst>
                <a:gd name="connsiteX0" fmla="*/ 97207 w 117019"/>
                <a:gd name="connsiteY0" fmla="*/ 84836 h 84835"/>
                <a:gd name="connsiteX1" fmla="*/ 43614 w 117019"/>
                <a:gd name="connsiteY1" fmla="*/ 84836 h 84835"/>
                <a:gd name="connsiteX2" fmla="*/ 180 w 117019"/>
                <a:gd name="connsiteY2" fmla="*/ 46482 h 84835"/>
                <a:gd name="connsiteX3" fmla="*/ 42344 w 117019"/>
                <a:gd name="connsiteY3" fmla="*/ 0 h 84835"/>
                <a:gd name="connsiteX4" fmla="*/ 114988 w 117019"/>
                <a:gd name="connsiteY4" fmla="*/ 0 h 84835"/>
                <a:gd name="connsiteX5" fmla="*/ 117020 w 117019"/>
                <a:gd name="connsiteY5" fmla="*/ 2032 h 84835"/>
                <a:gd name="connsiteX6" fmla="*/ 117020 w 117019"/>
                <a:gd name="connsiteY6" fmla="*/ 5588 h 84835"/>
                <a:gd name="connsiteX7" fmla="*/ 105082 w 117019"/>
                <a:gd name="connsiteY7" fmla="*/ 17526 h 84835"/>
                <a:gd name="connsiteX8" fmla="*/ 43359 w 117019"/>
                <a:gd name="connsiteY8" fmla="*/ 17526 h 84835"/>
                <a:gd name="connsiteX9" fmla="*/ 17706 w 117019"/>
                <a:gd name="connsiteY9" fmla="*/ 39116 h 84835"/>
                <a:gd name="connsiteX10" fmla="*/ 42344 w 117019"/>
                <a:gd name="connsiteY10" fmla="*/ 67310 h 84835"/>
                <a:gd name="connsiteX11" fmla="*/ 93397 w 117019"/>
                <a:gd name="connsiteY11" fmla="*/ 67310 h 84835"/>
                <a:gd name="connsiteX12" fmla="*/ 99240 w 117019"/>
                <a:gd name="connsiteY12" fmla="*/ 61468 h 84835"/>
                <a:gd name="connsiteX13" fmla="*/ 99240 w 117019"/>
                <a:gd name="connsiteY13" fmla="*/ 51054 h 84835"/>
                <a:gd name="connsiteX14" fmla="*/ 72316 w 117019"/>
                <a:gd name="connsiteY14" fmla="*/ 51054 h 84835"/>
                <a:gd name="connsiteX15" fmla="*/ 60378 w 117019"/>
                <a:gd name="connsiteY15" fmla="*/ 39116 h 84835"/>
                <a:gd name="connsiteX16" fmla="*/ 60378 w 117019"/>
                <a:gd name="connsiteY16" fmla="*/ 35560 h 84835"/>
                <a:gd name="connsiteX17" fmla="*/ 62409 w 117019"/>
                <a:gd name="connsiteY17" fmla="*/ 33528 h 84835"/>
                <a:gd name="connsiteX18" fmla="*/ 107114 w 117019"/>
                <a:gd name="connsiteY18" fmla="*/ 33528 h 84835"/>
                <a:gd name="connsiteX19" fmla="*/ 116511 w 117019"/>
                <a:gd name="connsiteY19" fmla="*/ 42926 h 84835"/>
                <a:gd name="connsiteX20" fmla="*/ 116511 w 117019"/>
                <a:gd name="connsiteY20" fmla="*/ 64770 h 84835"/>
                <a:gd name="connsiteX21" fmla="*/ 96700 w 117019"/>
                <a:gd name="connsiteY21" fmla="*/ 84582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7019" h="84835">
                  <a:moveTo>
                    <a:pt x="97207" y="84836"/>
                  </a:moveTo>
                  <a:lnTo>
                    <a:pt x="43614" y="84836"/>
                  </a:lnTo>
                  <a:cubicBezTo>
                    <a:pt x="21516" y="84836"/>
                    <a:pt x="2211" y="68580"/>
                    <a:pt x="180" y="46482"/>
                  </a:cubicBezTo>
                  <a:cubicBezTo>
                    <a:pt x="-2106" y="21336"/>
                    <a:pt x="17706" y="0"/>
                    <a:pt x="42344" y="0"/>
                  </a:cubicBezTo>
                  <a:lnTo>
                    <a:pt x="114988" y="0"/>
                  </a:lnTo>
                  <a:cubicBezTo>
                    <a:pt x="114988" y="0"/>
                    <a:pt x="117020" y="762"/>
                    <a:pt x="117020" y="2032"/>
                  </a:cubicBezTo>
                  <a:lnTo>
                    <a:pt x="117020" y="5588"/>
                  </a:lnTo>
                  <a:cubicBezTo>
                    <a:pt x="117020" y="12192"/>
                    <a:pt x="111685" y="17526"/>
                    <a:pt x="105082" y="17526"/>
                  </a:cubicBezTo>
                  <a:lnTo>
                    <a:pt x="43359" y="17526"/>
                  </a:lnTo>
                  <a:cubicBezTo>
                    <a:pt x="30659" y="17526"/>
                    <a:pt x="19483" y="26670"/>
                    <a:pt x="17706" y="39116"/>
                  </a:cubicBezTo>
                  <a:cubicBezTo>
                    <a:pt x="15673" y="54356"/>
                    <a:pt x="27611" y="67310"/>
                    <a:pt x="42344" y="67310"/>
                  </a:cubicBezTo>
                  <a:lnTo>
                    <a:pt x="93397" y="67310"/>
                  </a:lnTo>
                  <a:cubicBezTo>
                    <a:pt x="96700" y="67310"/>
                    <a:pt x="99240" y="64770"/>
                    <a:pt x="99240" y="61468"/>
                  </a:cubicBezTo>
                  <a:lnTo>
                    <a:pt x="99240" y="51054"/>
                  </a:lnTo>
                  <a:lnTo>
                    <a:pt x="72316" y="51054"/>
                  </a:lnTo>
                  <a:cubicBezTo>
                    <a:pt x="65711" y="51054"/>
                    <a:pt x="60378" y="45720"/>
                    <a:pt x="60378" y="39116"/>
                  </a:cubicBezTo>
                  <a:lnTo>
                    <a:pt x="60378" y="35560"/>
                  </a:lnTo>
                  <a:cubicBezTo>
                    <a:pt x="60378" y="35560"/>
                    <a:pt x="61140" y="33528"/>
                    <a:pt x="62409" y="33528"/>
                  </a:cubicBezTo>
                  <a:lnTo>
                    <a:pt x="107114" y="33528"/>
                  </a:lnTo>
                  <a:cubicBezTo>
                    <a:pt x="112194" y="33528"/>
                    <a:pt x="116511" y="37846"/>
                    <a:pt x="116511" y="42926"/>
                  </a:cubicBezTo>
                  <a:lnTo>
                    <a:pt x="116511" y="64770"/>
                  </a:lnTo>
                  <a:cubicBezTo>
                    <a:pt x="116511" y="75692"/>
                    <a:pt x="107621" y="84582"/>
                    <a:pt x="96700" y="84582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EAE1226B-E0B8-F0F4-9890-2E285A5ACD97}"/>
                </a:ext>
              </a:extLst>
            </p:cNvPr>
            <p:cNvSpPr/>
            <p:nvPr/>
          </p:nvSpPr>
          <p:spPr>
            <a:xfrm>
              <a:off x="11627357" y="392938"/>
              <a:ext cx="17526" cy="84835"/>
            </a:xfrm>
            <a:custGeom>
              <a:avLst/>
              <a:gdLst>
                <a:gd name="connsiteX0" fmla="*/ 5588 w 17526"/>
                <a:gd name="connsiteY0" fmla="*/ 84836 h 84835"/>
                <a:gd name="connsiteX1" fmla="*/ 2032 w 17526"/>
                <a:gd name="connsiteY1" fmla="*/ 84836 h 84835"/>
                <a:gd name="connsiteX2" fmla="*/ 0 w 17526"/>
                <a:gd name="connsiteY2" fmla="*/ 82804 h 84835"/>
                <a:gd name="connsiteX3" fmla="*/ 0 w 17526"/>
                <a:gd name="connsiteY3" fmla="*/ 2032 h 84835"/>
                <a:gd name="connsiteX4" fmla="*/ 2032 w 17526"/>
                <a:gd name="connsiteY4" fmla="*/ 0 h 84835"/>
                <a:gd name="connsiteX5" fmla="*/ 5588 w 17526"/>
                <a:gd name="connsiteY5" fmla="*/ 0 h 84835"/>
                <a:gd name="connsiteX6" fmla="*/ 17526 w 17526"/>
                <a:gd name="connsiteY6" fmla="*/ 11938 h 84835"/>
                <a:gd name="connsiteX7" fmla="*/ 17526 w 17526"/>
                <a:gd name="connsiteY7" fmla="*/ 72898 h 84835"/>
                <a:gd name="connsiteX8" fmla="*/ 5588 w 17526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84835">
                  <a:moveTo>
                    <a:pt x="5588" y="84836"/>
                  </a:moveTo>
                  <a:lnTo>
                    <a:pt x="2032" y="84836"/>
                  </a:lnTo>
                  <a:cubicBezTo>
                    <a:pt x="2032" y="84836"/>
                    <a:pt x="0" y="84074"/>
                    <a:pt x="0" y="82804"/>
                  </a:cubicBezTo>
                  <a:lnTo>
                    <a:pt x="0" y="2032"/>
                  </a:lnTo>
                  <a:cubicBezTo>
                    <a:pt x="0" y="2032"/>
                    <a:pt x="762" y="0"/>
                    <a:pt x="2032" y="0"/>
                  </a:cubicBezTo>
                  <a:lnTo>
                    <a:pt x="5588" y="0"/>
                  </a:lnTo>
                  <a:cubicBezTo>
                    <a:pt x="12192" y="0"/>
                    <a:pt x="17526" y="5334"/>
                    <a:pt x="17526" y="11938"/>
                  </a:cubicBezTo>
                  <a:lnTo>
                    <a:pt x="17526" y="72898"/>
                  </a:lnTo>
                  <a:cubicBezTo>
                    <a:pt x="17526" y="79502"/>
                    <a:pt x="12192" y="84836"/>
                    <a:pt x="5588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FC019350-2D1D-54FE-A18B-D2AFDBA9C623}"/>
                </a:ext>
              </a:extLst>
            </p:cNvPr>
            <p:cNvSpPr/>
            <p:nvPr/>
          </p:nvSpPr>
          <p:spPr>
            <a:xfrm>
              <a:off x="11724131" y="392938"/>
              <a:ext cx="17526" cy="84835"/>
            </a:xfrm>
            <a:custGeom>
              <a:avLst/>
              <a:gdLst>
                <a:gd name="connsiteX0" fmla="*/ 15494 w 17526"/>
                <a:gd name="connsiteY0" fmla="*/ 84836 h 84835"/>
                <a:gd name="connsiteX1" fmla="*/ 11938 w 17526"/>
                <a:gd name="connsiteY1" fmla="*/ 84836 h 84835"/>
                <a:gd name="connsiteX2" fmla="*/ 0 w 17526"/>
                <a:gd name="connsiteY2" fmla="*/ 72898 h 84835"/>
                <a:gd name="connsiteX3" fmla="*/ 0 w 17526"/>
                <a:gd name="connsiteY3" fmla="*/ 11938 h 84835"/>
                <a:gd name="connsiteX4" fmla="*/ 11938 w 17526"/>
                <a:gd name="connsiteY4" fmla="*/ 0 h 84835"/>
                <a:gd name="connsiteX5" fmla="*/ 15494 w 17526"/>
                <a:gd name="connsiteY5" fmla="*/ 0 h 84835"/>
                <a:gd name="connsiteX6" fmla="*/ 17526 w 17526"/>
                <a:gd name="connsiteY6" fmla="*/ 2032 h 84835"/>
                <a:gd name="connsiteX7" fmla="*/ 17526 w 17526"/>
                <a:gd name="connsiteY7" fmla="*/ 82804 h 84835"/>
                <a:gd name="connsiteX8" fmla="*/ 15494 w 17526"/>
                <a:gd name="connsiteY8" fmla="*/ 84836 h 8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" h="84835">
                  <a:moveTo>
                    <a:pt x="15494" y="84836"/>
                  </a:moveTo>
                  <a:lnTo>
                    <a:pt x="11938" y="84836"/>
                  </a:lnTo>
                  <a:cubicBezTo>
                    <a:pt x="5335" y="84836"/>
                    <a:pt x="0" y="79502"/>
                    <a:pt x="0" y="72898"/>
                  </a:cubicBezTo>
                  <a:lnTo>
                    <a:pt x="0" y="11938"/>
                  </a:lnTo>
                  <a:cubicBezTo>
                    <a:pt x="0" y="5334"/>
                    <a:pt x="5335" y="0"/>
                    <a:pt x="11938" y="0"/>
                  </a:cubicBezTo>
                  <a:lnTo>
                    <a:pt x="15494" y="0"/>
                  </a:lnTo>
                  <a:cubicBezTo>
                    <a:pt x="15494" y="0"/>
                    <a:pt x="17526" y="762"/>
                    <a:pt x="17526" y="2032"/>
                  </a:cubicBezTo>
                  <a:lnTo>
                    <a:pt x="17526" y="82804"/>
                  </a:lnTo>
                  <a:cubicBezTo>
                    <a:pt x="17526" y="82804"/>
                    <a:pt x="16764" y="84836"/>
                    <a:pt x="15494" y="84836"/>
                  </a:cubicBezTo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EB31CE16-E7C0-7EE9-DA70-382C8A3CDDF2}"/>
                </a:ext>
              </a:extLst>
            </p:cNvPr>
            <p:cNvSpPr/>
            <p:nvPr/>
          </p:nvSpPr>
          <p:spPr>
            <a:xfrm>
              <a:off x="11635994" y="426720"/>
              <a:ext cx="96774" cy="17526"/>
            </a:xfrm>
            <a:custGeom>
              <a:avLst/>
              <a:gdLst>
                <a:gd name="connsiteX0" fmla="*/ 0 w 96774"/>
                <a:gd name="connsiteY0" fmla="*/ 0 h 17526"/>
                <a:gd name="connsiteX1" fmla="*/ 96774 w 96774"/>
                <a:gd name="connsiteY1" fmla="*/ 0 h 17526"/>
                <a:gd name="connsiteX2" fmla="*/ 96774 w 96774"/>
                <a:gd name="connsiteY2" fmla="*/ 17526 h 17526"/>
                <a:gd name="connsiteX3" fmla="*/ 0 w 96774"/>
                <a:gd name="connsiteY3" fmla="*/ 17526 h 1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774" h="17526">
                  <a:moveTo>
                    <a:pt x="0" y="0"/>
                  </a:moveTo>
                  <a:lnTo>
                    <a:pt x="96774" y="0"/>
                  </a:lnTo>
                  <a:lnTo>
                    <a:pt x="96774" y="17526"/>
                  </a:lnTo>
                  <a:lnTo>
                    <a:pt x="0" y="17526"/>
                  </a:lnTo>
                  <a:close/>
                </a:path>
              </a:pathLst>
            </a:custGeom>
            <a:solidFill>
              <a:srgbClr val="00A7C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84" name="자유형: 도형 283">
            <a:extLst>
              <a:ext uri="{FF2B5EF4-FFF2-40B4-BE49-F238E27FC236}">
                <a16:creationId xmlns:a16="http://schemas.microsoft.com/office/drawing/2014/main" id="{809463BB-7FFE-F652-AE37-3F0C1DD91E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775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564C7AA7-55CD-419D-803A-C861ACA5E709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t="19629"/>
          <a:stretch/>
        </p:blipFill>
        <p:spPr>
          <a:xfrm>
            <a:off x="0" y="0"/>
            <a:ext cx="12192000" cy="6857934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A3B98CA-85DA-93D7-450A-671120171787}"/>
              </a:ext>
            </a:extLst>
          </p:cNvPr>
          <p:cNvSpPr/>
          <p:nvPr userDrawn="1"/>
        </p:nvSpPr>
        <p:spPr>
          <a:xfrm>
            <a:off x="6624" y="0"/>
            <a:ext cx="12192000" cy="685929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rgbClr val="002D7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23995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A3B98CA-85DA-93D7-450A-671120171787}"/>
              </a:ext>
            </a:extLst>
          </p:cNvPr>
          <p:cNvSpPr/>
          <p:nvPr userDrawn="1"/>
        </p:nvSpPr>
        <p:spPr>
          <a:xfrm rot="5400000">
            <a:off x="5289550" y="-44450"/>
            <a:ext cx="6858000" cy="69469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rgbClr val="002D7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D4C05DD-E9ED-2CD0-CA9B-8D9962FFB3A9}"/>
              </a:ext>
            </a:extLst>
          </p:cNvPr>
          <p:cNvSpPr/>
          <p:nvPr userDrawn="1"/>
        </p:nvSpPr>
        <p:spPr>
          <a:xfrm>
            <a:off x="0" y="0"/>
            <a:ext cx="5245100" cy="6858000"/>
          </a:xfrm>
          <a:prstGeom prst="rect">
            <a:avLst/>
          </a:prstGeom>
          <a:solidFill>
            <a:srgbClr val="0D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29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291E572A-E7E9-3F75-183F-1854CE19CB76}"/>
              </a:ext>
            </a:extLst>
          </p:cNvPr>
          <p:cNvSpPr/>
          <p:nvPr userDrawn="1"/>
        </p:nvSpPr>
        <p:spPr>
          <a:xfrm>
            <a:off x="0" y="0"/>
            <a:ext cx="12192254" cy="6858000"/>
          </a:xfrm>
          <a:custGeom>
            <a:avLst/>
            <a:gdLst>
              <a:gd name="connsiteX0" fmla="*/ 0 w 1677416"/>
              <a:gd name="connsiteY0" fmla="*/ 0 h 6858000"/>
              <a:gd name="connsiteX1" fmla="*/ 1677416 w 1677416"/>
              <a:gd name="connsiteY1" fmla="*/ 0 h 6858000"/>
              <a:gd name="connsiteX2" fmla="*/ 1677416 w 1677416"/>
              <a:gd name="connsiteY2" fmla="*/ 6858000 h 6858000"/>
              <a:gd name="connsiteX3" fmla="*/ 0 w 16774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416" h="6858000">
                <a:moveTo>
                  <a:pt x="0" y="0"/>
                </a:moveTo>
                <a:lnTo>
                  <a:pt x="1677416" y="0"/>
                </a:lnTo>
                <a:lnTo>
                  <a:pt x="167741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D72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5437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49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DC1FDFA-8525-C6DE-5AF4-E5364B2BF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AC2352-C682-BD47-ABBE-431ACB77B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BB5235-C79A-3D91-2735-77BBBF453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AD80-4853-4815-989D-27D0653AE214}" type="datetimeFigureOut">
              <a:rPr lang="ko-KR" altLang="en-US" smtClean="0"/>
              <a:t>2025-03-10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E34908-B638-19E7-97EC-772871D22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3DC321D-A62E-19A1-AA7E-6945701FE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02C72-D614-4607-AB43-AD46FF0F8B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84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D4F4F1D-462C-284B-0BE3-7BF16FB1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DB4E1A1-1398-3747-BB65-C510C5BD2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04457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jp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microsoft.com/office/2007/relationships/hdphoto" Target="../media/hdphoto2.wdp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0.png"/><Relationship Id="rId21" Type="http://schemas.openxmlformats.org/officeDocument/2006/relationships/image" Target="../media/image75.png"/><Relationship Id="rId34" Type="http://schemas.openxmlformats.org/officeDocument/2006/relationships/image" Target="../media/image88.png"/><Relationship Id="rId42" Type="http://schemas.openxmlformats.org/officeDocument/2006/relationships/image" Target="../media/image96.png"/><Relationship Id="rId47" Type="http://schemas.openxmlformats.org/officeDocument/2006/relationships/image" Target="../media/image101.jpg"/><Relationship Id="rId50" Type="http://schemas.openxmlformats.org/officeDocument/2006/relationships/image" Target="../media/image104.png"/><Relationship Id="rId55" Type="http://schemas.openxmlformats.org/officeDocument/2006/relationships/image" Target="../media/image109.png"/><Relationship Id="rId63" Type="http://schemas.openxmlformats.org/officeDocument/2006/relationships/image" Target="../media/image117.png"/><Relationship Id="rId68" Type="http://schemas.openxmlformats.org/officeDocument/2006/relationships/image" Target="../media/image12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0.jpg"/><Relationship Id="rId29" Type="http://schemas.openxmlformats.org/officeDocument/2006/relationships/image" Target="../media/image83.jpeg"/><Relationship Id="rId11" Type="http://schemas.openxmlformats.org/officeDocument/2006/relationships/image" Target="../media/image65.png"/><Relationship Id="rId24" Type="http://schemas.openxmlformats.org/officeDocument/2006/relationships/image" Target="../media/image78.jpeg"/><Relationship Id="rId32" Type="http://schemas.openxmlformats.org/officeDocument/2006/relationships/image" Target="../media/image86.png"/><Relationship Id="rId37" Type="http://schemas.openxmlformats.org/officeDocument/2006/relationships/image" Target="../media/image91.jpg"/><Relationship Id="rId40" Type="http://schemas.openxmlformats.org/officeDocument/2006/relationships/image" Target="../media/image94.png"/><Relationship Id="rId45" Type="http://schemas.openxmlformats.org/officeDocument/2006/relationships/image" Target="../media/image99.jpeg"/><Relationship Id="rId53" Type="http://schemas.openxmlformats.org/officeDocument/2006/relationships/image" Target="../media/image107.jpeg"/><Relationship Id="rId58" Type="http://schemas.openxmlformats.org/officeDocument/2006/relationships/image" Target="../media/image112.png"/><Relationship Id="rId66" Type="http://schemas.openxmlformats.org/officeDocument/2006/relationships/image" Target="../media/image120.svg"/><Relationship Id="rId5" Type="http://schemas.openxmlformats.org/officeDocument/2006/relationships/image" Target="../media/image59.jpeg"/><Relationship Id="rId61" Type="http://schemas.openxmlformats.org/officeDocument/2006/relationships/image" Target="../media/image115.png"/><Relationship Id="rId19" Type="http://schemas.openxmlformats.org/officeDocument/2006/relationships/image" Target="../media/image73.png"/><Relationship Id="rId14" Type="http://schemas.openxmlformats.org/officeDocument/2006/relationships/image" Target="../media/image68.png"/><Relationship Id="rId22" Type="http://schemas.openxmlformats.org/officeDocument/2006/relationships/image" Target="../media/image76.png"/><Relationship Id="rId27" Type="http://schemas.openxmlformats.org/officeDocument/2006/relationships/image" Target="../media/image81.png"/><Relationship Id="rId30" Type="http://schemas.openxmlformats.org/officeDocument/2006/relationships/image" Target="../media/image84.jpeg"/><Relationship Id="rId35" Type="http://schemas.openxmlformats.org/officeDocument/2006/relationships/image" Target="../media/image89.png"/><Relationship Id="rId43" Type="http://schemas.openxmlformats.org/officeDocument/2006/relationships/image" Target="../media/image97.gif"/><Relationship Id="rId48" Type="http://schemas.openxmlformats.org/officeDocument/2006/relationships/image" Target="../media/image102.gif"/><Relationship Id="rId56" Type="http://schemas.openxmlformats.org/officeDocument/2006/relationships/image" Target="../media/image110.png"/><Relationship Id="rId64" Type="http://schemas.openxmlformats.org/officeDocument/2006/relationships/image" Target="../media/image118.png"/><Relationship Id="rId8" Type="http://schemas.openxmlformats.org/officeDocument/2006/relationships/image" Target="../media/image62.png"/><Relationship Id="rId51" Type="http://schemas.openxmlformats.org/officeDocument/2006/relationships/image" Target="../media/image105.png"/><Relationship Id="rId3" Type="http://schemas.openxmlformats.org/officeDocument/2006/relationships/image" Target="../media/image57.png"/><Relationship Id="rId12" Type="http://schemas.openxmlformats.org/officeDocument/2006/relationships/image" Target="../media/image66.jpeg"/><Relationship Id="rId17" Type="http://schemas.openxmlformats.org/officeDocument/2006/relationships/image" Target="../media/image71.png"/><Relationship Id="rId25" Type="http://schemas.openxmlformats.org/officeDocument/2006/relationships/image" Target="../media/image79.png"/><Relationship Id="rId33" Type="http://schemas.openxmlformats.org/officeDocument/2006/relationships/image" Target="../media/image87.png"/><Relationship Id="rId38" Type="http://schemas.openxmlformats.org/officeDocument/2006/relationships/image" Target="../media/image92.png"/><Relationship Id="rId46" Type="http://schemas.openxmlformats.org/officeDocument/2006/relationships/image" Target="../media/image100.jpg"/><Relationship Id="rId59" Type="http://schemas.openxmlformats.org/officeDocument/2006/relationships/image" Target="../media/image113.png"/><Relationship Id="rId67" Type="http://schemas.openxmlformats.org/officeDocument/2006/relationships/image" Target="../media/image121.png"/><Relationship Id="rId20" Type="http://schemas.openxmlformats.org/officeDocument/2006/relationships/image" Target="../media/image74.png"/><Relationship Id="rId41" Type="http://schemas.openxmlformats.org/officeDocument/2006/relationships/image" Target="../media/image95.png"/><Relationship Id="rId54" Type="http://schemas.openxmlformats.org/officeDocument/2006/relationships/image" Target="../media/image108.jpeg"/><Relationship Id="rId62" Type="http://schemas.openxmlformats.org/officeDocument/2006/relationships/image" Target="../media/image1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0.png"/><Relationship Id="rId15" Type="http://schemas.openxmlformats.org/officeDocument/2006/relationships/image" Target="../media/image69.gif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36" Type="http://schemas.openxmlformats.org/officeDocument/2006/relationships/image" Target="../media/image90.png"/><Relationship Id="rId49" Type="http://schemas.openxmlformats.org/officeDocument/2006/relationships/image" Target="../media/image103.jpeg"/><Relationship Id="rId57" Type="http://schemas.openxmlformats.org/officeDocument/2006/relationships/image" Target="../media/image111.png"/><Relationship Id="rId10" Type="http://schemas.openxmlformats.org/officeDocument/2006/relationships/image" Target="../media/image64.png"/><Relationship Id="rId31" Type="http://schemas.openxmlformats.org/officeDocument/2006/relationships/image" Target="../media/image85.png"/><Relationship Id="rId44" Type="http://schemas.openxmlformats.org/officeDocument/2006/relationships/image" Target="../media/image98.png"/><Relationship Id="rId52" Type="http://schemas.openxmlformats.org/officeDocument/2006/relationships/image" Target="../media/image106.jpeg"/><Relationship Id="rId60" Type="http://schemas.openxmlformats.org/officeDocument/2006/relationships/image" Target="../media/image114.png"/><Relationship Id="rId65" Type="http://schemas.openxmlformats.org/officeDocument/2006/relationships/image" Target="../media/image119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Relationship Id="rId13" Type="http://schemas.openxmlformats.org/officeDocument/2006/relationships/image" Target="../media/image67.jpeg"/><Relationship Id="rId18" Type="http://schemas.openxmlformats.org/officeDocument/2006/relationships/image" Target="../media/image72.png"/><Relationship Id="rId39" Type="http://schemas.openxmlformats.org/officeDocument/2006/relationships/image" Target="../media/image9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3D6D0A-2802-7E8B-3F33-AC6E43DAD829}"/>
              </a:ext>
            </a:extLst>
          </p:cNvPr>
          <p:cNvSpPr txBox="1"/>
          <p:nvPr/>
        </p:nvSpPr>
        <p:spPr>
          <a:xfrm>
            <a:off x="2185819" y="626284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1B2FA2-8848-45BC-AC91-869C552D2494}"/>
              </a:ext>
            </a:extLst>
          </p:cNvPr>
          <p:cNvSpPr txBox="1"/>
          <p:nvPr/>
        </p:nvSpPr>
        <p:spPr>
          <a:xfrm>
            <a:off x="2185819" y="1765808"/>
            <a:ext cx="9573365" cy="171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영업성과를 높여주는</a:t>
            </a:r>
            <a:r>
              <a:rPr lang="en-US" altLang="ko-KR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쉽고 편리한 영업팀 </a:t>
            </a:r>
            <a:r>
              <a:rPr lang="ko-KR" altLang="en-US" b="1" spc="-70" dirty="0" err="1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협업툴</a:t>
            </a:r>
            <a:endParaRPr lang="en-US" altLang="ko-KR" b="1" spc="-70" dirty="0">
              <a:solidFill>
                <a:srgbClr val="002D7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6000" b="1" spc="-70" dirty="0" err="1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Salesinsight</a:t>
            </a:r>
            <a:r>
              <a:rPr lang="en-US" altLang="ko-KR" sz="60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CRM </a:t>
            </a:r>
            <a:r>
              <a:rPr lang="ko-KR" altLang="en-US" sz="60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소개</a:t>
            </a:r>
            <a:endParaRPr lang="en-US" altLang="ko-KR" sz="6000" b="1" spc="-70" dirty="0">
              <a:solidFill>
                <a:srgbClr val="002D7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0974557-AB47-6587-56C8-BBF439876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328" y="6334498"/>
            <a:ext cx="3824155" cy="2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61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1D7DA21-4D18-C081-E839-F859EA7BF828}"/>
              </a:ext>
            </a:extLst>
          </p:cNvPr>
          <p:cNvSpPr txBox="1"/>
          <p:nvPr/>
        </p:nvSpPr>
        <p:spPr>
          <a:xfrm>
            <a:off x="1703130" y="3464730"/>
            <a:ext cx="1898731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 dirty="0">
                <a:ln w="0"/>
                <a:solidFill>
                  <a:srgbClr val="05DB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+22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 w="0"/>
                <a:solidFill>
                  <a:srgbClr val="05DB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years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77F338-1160-FBC1-E06A-66FE576EBEE2}"/>
              </a:ext>
            </a:extLst>
          </p:cNvPr>
          <p:cNvSpPr txBox="1"/>
          <p:nvPr/>
        </p:nvSpPr>
        <p:spPr>
          <a:xfrm>
            <a:off x="4559561" y="3491240"/>
            <a:ext cx="2296544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 dirty="0">
                <a:ln w="0"/>
                <a:solidFill>
                  <a:srgbClr val="05DB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+1,146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 w="0"/>
                <a:solidFill>
                  <a:srgbClr val="05DB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Customers</a:t>
            </a:r>
          </a:p>
        </p:txBody>
      </p:sp>
      <p:pic>
        <p:nvPicPr>
          <p:cNvPr id="19" name="그래픽 18">
            <a:extLst>
              <a:ext uri="{FF2B5EF4-FFF2-40B4-BE49-F238E27FC236}">
                <a16:creationId xmlns:a16="http://schemas.microsoft.com/office/drawing/2014/main" id="{7E728F17-8F45-9E73-BCD9-2DACC5377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7946" y="1521742"/>
            <a:ext cx="8705693" cy="5257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D2A386A-5B18-AEE7-37C9-91E8BDA2262A}"/>
              </a:ext>
            </a:extLst>
          </p:cNvPr>
          <p:cNvSpPr txBox="1"/>
          <p:nvPr/>
        </p:nvSpPr>
        <p:spPr>
          <a:xfrm>
            <a:off x="7682773" y="3483619"/>
            <a:ext cx="277881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 dirty="0">
                <a:ln w="0"/>
                <a:solidFill>
                  <a:srgbClr val="05DB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+14,500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 w="0"/>
                <a:solidFill>
                  <a:srgbClr val="05DB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Active Users</a:t>
            </a:r>
          </a:p>
        </p:txBody>
      </p:sp>
    </p:spTree>
    <p:extLst>
      <p:ext uri="{BB962C8B-B14F-4D97-AF65-F5344CB8AC3E}">
        <p14:creationId xmlns:p14="http://schemas.microsoft.com/office/powerpoint/2010/main" val="213630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BB36F-3F36-08ED-81BE-B02B75BA2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C3E90DE2-772B-6DAA-9D80-7286255D218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b="118"/>
          <a:stretch/>
        </p:blipFill>
        <p:spPr>
          <a:xfrm>
            <a:off x="1101307" y="1782550"/>
            <a:ext cx="3243344" cy="1456727"/>
          </a:xfrm>
          <a:prstGeom prst="roundRect">
            <a:avLst>
              <a:gd name="adj" fmla="val 11759"/>
            </a:avLst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EB2FA3B-E295-596C-17E2-540E946934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21"/>
          <a:stretch/>
        </p:blipFill>
        <p:spPr>
          <a:xfrm flipH="1">
            <a:off x="1101305" y="3431215"/>
            <a:ext cx="3243346" cy="1456727"/>
          </a:xfrm>
          <a:prstGeom prst="roundRect">
            <a:avLst>
              <a:gd name="adj" fmla="val 9283"/>
            </a:avLst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B93675B-1CAE-912D-282B-C6B934CD85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76"/>
          <a:stretch/>
        </p:blipFill>
        <p:spPr>
          <a:xfrm>
            <a:off x="1101307" y="5085831"/>
            <a:ext cx="3243345" cy="1462605"/>
          </a:xfrm>
          <a:prstGeom prst="roundRect">
            <a:avLst>
              <a:gd name="adj" fmla="val 10419"/>
            </a:avLst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8B500C8-DB46-A71E-0269-D671AB62DBD2}"/>
              </a:ext>
            </a:extLst>
          </p:cNvPr>
          <p:cNvSpPr txBox="1"/>
          <p:nvPr/>
        </p:nvSpPr>
        <p:spPr>
          <a:xfrm>
            <a:off x="1101305" y="2279649"/>
            <a:ext cx="324334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ko-KR" altLang="en-US" sz="32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영업담당</a:t>
            </a:r>
            <a:endParaRPr lang="en-US" altLang="ko-KR" sz="3200" b="1" dirty="0">
              <a:ln w="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01C56A-C9EC-67FE-AD4B-F76C85B2750A}"/>
              </a:ext>
            </a:extLst>
          </p:cNvPr>
          <p:cNvSpPr txBox="1"/>
          <p:nvPr/>
        </p:nvSpPr>
        <p:spPr>
          <a:xfrm>
            <a:off x="1101305" y="3867191"/>
            <a:ext cx="324334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ko-KR" altLang="en-US" sz="32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중간 관리자</a:t>
            </a:r>
            <a:endParaRPr lang="en-US" altLang="ko-KR" sz="3200" b="1" dirty="0">
              <a:ln w="0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B30F25-C8AB-D435-0A3F-CA6F79D8C663}"/>
              </a:ext>
            </a:extLst>
          </p:cNvPr>
          <p:cNvSpPr txBox="1"/>
          <p:nvPr/>
        </p:nvSpPr>
        <p:spPr>
          <a:xfrm>
            <a:off x="1101304" y="5521411"/>
            <a:ext cx="324334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altLang="ko-KR" sz="3200" b="1" dirty="0">
                <a:ln w="0"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C-Level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891303AC-9E6F-AB8D-B592-DCFBF99A9E10}"/>
              </a:ext>
            </a:extLst>
          </p:cNvPr>
          <p:cNvSpPr/>
          <p:nvPr/>
        </p:nvSpPr>
        <p:spPr>
          <a:xfrm>
            <a:off x="4471526" y="1776598"/>
            <a:ext cx="6614484" cy="1456727"/>
          </a:xfrm>
          <a:prstGeom prst="roundRect">
            <a:avLst>
              <a:gd name="adj" fmla="val 3802"/>
            </a:avLst>
          </a:prstGeom>
          <a:solidFill>
            <a:srgbClr val="FFFFFF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하나의 업무도구로 고객관리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영업활동관리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회의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보고서 없이 현황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실적 공유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담당이관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상세한 기회관리로 핵심업무 집중과 목표달성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CA01CD2-69B4-1D22-33A9-7FC09CA67C17}"/>
              </a:ext>
            </a:extLst>
          </p:cNvPr>
          <p:cNvSpPr/>
          <p:nvPr/>
        </p:nvSpPr>
        <p:spPr>
          <a:xfrm>
            <a:off x="4471526" y="3431214"/>
            <a:ext cx="6614484" cy="1456727"/>
          </a:xfrm>
          <a:prstGeom prst="roundRect">
            <a:avLst>
              <a:gd name="adj" fmla="val 3802"/>
            </a:avLst>
          </a:prstGeom>
          <a:solidFill>
            <a:srgbClr val="FFFFFF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별도 데이터 취합 없이도 기회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계약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매출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수금 실적 파악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클릭 한 두번으로 영업활동 상세 현황과 활동계획 파악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Real-Time Data 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기반으로 효율적인 영업전략 수립 가능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223554DC-DC58-05C8-16BA-CB91BA912886}"/>
              </a:ext>
            </a:extLst>
          </p:cNvPr>
          <p:cNvSpPr/>
          <p:nvPr/>
        </p:nvSpPr>
        <p:spPr>
          <a:xfrm>
            <a:off x="4471526" y="5081102"/>
            <a:ext cx="6614484" cy="1456727"/>
          </a:xfrm>
          <a:prstGeom prst="roundRect">
            <a:avLst>
              <a:gd name="adj" fmla="val 3802"/>
            </a:avLst>
          </a:prstGeom>
          <a:solidFill>
            <a:srgbClr val="FFFFFF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고객정보와 영업활동정보를 회사 자산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(Data)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관리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클릭 한 두번으로 영업 활동 현황 및 실적</a:t>
            </a: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달성 추이 파악 가능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lnSpc>
                <a:spcPct val="13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Real-Time Data </a:t>
            </a:r>
            <a:r>
              <a:rPr lang="ko-KR" altLang="en-US" sz="160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기반으로 효율적인 경영전략 수립 가능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A69638-22CB-CC3D-9277-F9531CA37103}"/>
              </a:ext>
            </a:extLst>
          </p:cNvPr>
          <p:cNvSpPr txBox="1"/>
          <p:nvPr/>
        </p:nvSpPr>
        <p:spPr>
          <a:xfrm>
            <a:off x="674855" y="320171"/>
            <a:ext cx="10280528" cy="816249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협업툴</a:t>
            </a:r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활용</a:t>
            </a:r>
            <a:r>
              <a:rPr lang="en-US" altLang="ko-KR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영업팀 업무가 달라집니다 </a:t>
            </a:r>
            <a:r>
              <a:rPr lang="en-US" altLang="ko-KR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667380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0E436E-BA5E-742B-BD42-F019CF0E98EA}"/>
              </a:ext>
            </a:extLst>
          </p:cNvPr>
          <p:cNvSpPr txBox="1"/>
          <p:nvPr/>
        </p:nvSpPr>
        <p:spPr>
          <a:xfrm>
            <a:off x="5750823" y="1776525"/>
            <a:ext cx="5783292" cy="27433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회계팀</a:t>
            </a:r>
            <a:r>
              <a:rPr lang="en-US" altLang="ko-KR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더존</a:t>
            </a:r>
            <a:r>
              <a:rPr lang="en-US" altLang="ko-KR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영업팀에도 제대로 된</a:t>
            </a:r>
            <a:endParaRPr lang="en-US" altLang="ko-KR" sz="4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협업툴이</a:t>
            </a:r>
            <a:r>
              <a:rPr lang="ko-KR" altLang="en-US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필요합니다 </a:t>
            </a:r>
            <a:r>
              <a:rPr lang="en-US" altLang="ko-KR" sz="4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!!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37C0A9-1941-FD14-745B-79D33D465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6" y="119742"/>
            <a:ext cx="4667575" cy="66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93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42A9-D441-3B4A-D1BA-416130E2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의류, 사람, 인간의 얼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E02B688-48C0-3B36-4B3A-188FD2F15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4" y="121918"/>
            <a:ext cx="4680236" cy="66185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E810BA-D5C8-FAB4-345D-DB59E45790B0}"/>
              </a:ext>
            </a:extLst>
          </p:cNvPr>
          <p:cNvSpPr txBox="1"/>
          <p:nvPr/>
        </p:nvSpPr>
        <p:spPr>
          <a:xfrm>
            <a:off x="4815624" y="1961022"/>
            <a:ext cx="7376375" cy="247824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영업</a:t>
            </a:r>
            <a:r>
              <a:rPr lang="en-US" altLang="ko-KR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핵심업무 집중으로</a:t>
            </a:r>
            <a:endParaRPr lang="en-US" altLang="ko-KR" sz="3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일하는 즐거움과 사업성과를</a:t>
            </a:r>
            <a:endParaRPr lang="en-US" altLang="ko-KR" sz="36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높여보세요 </a:t>
            </a:r>
            <a:r>
              <a:rPr lang="en-US" altLang="ko-KR" sz="3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205160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>
            <a:extLst>
              <a:ext uri="{FF2B5EF4-FFF2-40B4-BE49-F238E27FC236}">
                <a16:creationId xmlns:a16="http://schemas.microsoft.com/office/drawing/2014/main" id="{E1F30137-E059-7A9F-1B13-7BFEC76FE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-2285837" y="2285837"/>
            <a:ext cx="4865482" cy="293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19E219-9DB7-011C-F166-71CB2A3AA7AB}"/>
              </a:ext>
            </a:extLst>
          </p:cNvPr>
          <p:cNvSpPr txBox="1"/>
          <p:nvPr/>
        </p:nvSpPr>
        <p:spPr>
          <a:xfrm>
            <a:off x="2088825" y="2230632"/>
            <a:ext cx="7825642" cy="73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en-US" altLang="ko-KR" sz="3200" b="1" spc="-7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Salesinsight</a:t>
            </a:r>
            <a:r>
              <a:rPr lang="en-US" altLang="ko-KR" sz="3200" b="1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CRM </a:t>
            </a:r>
            <a:r>
              <a:rPr lang="ko-KR" altLang="en-US" sz="3200" b="1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소개</a:t>
            </a:r>
          </a:p>
        </p:txBody>
      </p:sp>
      <p:sp>
        <p:nvSpPr>
          <p:cNvPr id="2" name="이등변 삼각형 1">
            <a:extLst>
              <a:ext uri="{FF2B5EF4-FFF2-40B4-BE49-F238E27FC236}">
                <a16:creationId xmlns:a16="http://schemas.microsoft.com/office/drawing/2014/main" id="{35EDDB21-F5A6-8BCC-FDC1-D6CDD6319E49}"/>
              </a:ext>
            </a:extLst>
          </p:cNvPr>
          <p:cNvSpPr/>
          <p:nvPr/>
        </p:nvSpPr>
        <p:spPr>
          <a:xfrm rot="10800000" flipH="1" flipV="1">
            <a:off x="8665029" y="2988853"/>
            <a:ext cx="3526971" cy="3869147"/>
          </a:xfrm>
          <a:prstGeom prst="triangle">
            <a:avLst>
              <a:gd name="adj" fmla="val 100000"/>
            </a:avLst>
          </a:prstGeom>
          <a:gradFill>
            <a:gsLst>
              <a:gs pos="100000">
                <a:srgbClr val="00E2FF">
                  <a:alpha val="25000"/>
                </a:srgbClr>
              </a:gs>
              <a:gs pos="37000">
                <a:srgbClr val="00E2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819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4EB8781-3A0F-3508-A3ED-C63F7D52B2A8}"/>
              </a:ext>
            </a:extLst>
          </p:cNvPr>
          <p:cNvSpPr/>
          <p:nvPr/>
        </p:nvSpPr>
        <p:spPr>
          <a:xfrm>
            <a:off x="0" y="4035939"/>
            <a:ext cx="12192000" cy="282205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33D608F-F733-54EA-7D49-29A46FC051BC}"/>
              </a:ext>
            </a:extLst>
          </p:cNvPr>
          <p:cNvGrpSpPr/>
          <p:nvPr/>
        </p:nvGrpSpPr>
        <p:grpSpPr>
          <a:xfrm>
            <a:off x="874718" y="2103121"/>
            <a:ext cx="10545757" cy="4754878"/>
            <a:chOff x="9185451" y="225119"/>
            <a:chExt cx="1442456" cy="152516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1D8BDB7-675E-F2E4-9270-5E4E6423E73E}"/>
                </a:ext>
              </a:extLst>
            </p:cNvPr>
            <p:cNvSpPr/>
            <p:nvPr/>
          </p:nvSpPr>
          <p:spPr>
            <a:xfrm>
              <a:off x="9203626" y="225119"/>
              <a:ext cx="1424281" cy="15251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87E77D4-09A4-87B9-3D55-76171F2EC45E}"/>
                </a:ext>
              </a:extLst>
            </p:cNvPr>
            <p:cNvSpPr/>
            <p:nvPr/>
          </p:nvSpPr>
          <p:spPr>
            <a:xfrm>
              <a:off x="9185451" y="257810"/>
              <a:ext cx="1428343" cy="1492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1200" cap="none" spc="0" normalizeH="0" baseline="0" noProof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10" name="그림 314" descr="종이클립, 문구이(가) 표시된 사진&#10;&#10;자동 생성된 설명">
            <a:extLst>
              <a:ext uri="{FF2B5EF4-FFF2-40B4-BE49-F238E27FC236}">
                <a16:creationId xmlns:a16="http://schemas.microsoft.com/office/drawing/2014/main" id="{4D5BC077-E67B-941A-9F75-9B59A79716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455" y="1923100"/>
            <a:ext cx="442091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5E6B15-DD1E-88EB-3679-83F4AB38372E}"/>
              </a:ext>
            </a:extLst>
          </p:cNvPr>
          <p:cNvSpPr txBox="1"/>
          <p:nvPr/>
        </p:nvSpPr>
        <p:spPr>
          <a:xfrm>
            <a:off x="602890" y="554817"/>
            <a:ext cx="4977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영업팀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-70" normalizeH="0" baseline="0" noProof="0" dirty="0" err="1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협업툴이</a:t>
            </a: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왜 필요한가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?</a:t>
            </a:r>
            <a:endParaRPr kumimoji="0" lang="ko-KR" altLang="en-US" sz="2800" b="1" i="0" u="none" strike="noStrike" kern="1200" cap="none" spc="-70" normalizeH="0" baseline="0" noProof="0" dirty="0">
              <a:ln>
                <a:noFill/>
              </a:ln>
              <a:solidFill>
                <a:srgbClr val="002D72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34215B1-8BAD-8623-6627-B1E3557DE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734403"/>
              </p:ext>
            </p:extLst>
          </p:nvPr>
        </p:nvGraphicFramePr>
        <p:xfrm>
          <a:off x="1138598" y="2650632"/>
          <a:ext cx="9914804" cy="3867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7092">
                  <a:extLst>
                    <a:ext uri="{9D8B030D-6E8A-4147-A177-3AD203B41FA5}">
                      <a16:colId xmlns:a16="http://schemas.microsoft.com/office/drawing/2014/main" val="1531955896"/>
                    </a:ext>
                  </a:extLst>
                </a:gridCol>
                <a:gridCol w="3479470">
                  <a:extLst>
                    <a:ext uri="{9D8B030D-6E8A-4147-A177-3AD203B41FA5}">
                      <a16:colId xmlns:a16="http://schemas.microsoft.com/office/drawing/2014/main" val="4097652365"/>
                    </a:ext>
                  </a:extLst>
                </a:gridCol>
                <a:gridCol w="4358242">
                  <a:extLst>
                    <a:ext uri="{9D8B030D-6E8A-4147-A177-3AD203B41FA5}">
                      <a16:colId xmlns:a16="http://schemas.microsoft.com/office/drawing/2014/main" val="3344858642"/>
                    </a:ext>
                  </a:extLst>
                </a:gridCol>
              </a:tblGrid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</a:t>
                      </a:r>
                      <a:endParaRPr lang="ko-KR" altLang="en-US" sz="16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Salesinsight CRM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234851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/Text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/Data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505541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관리주체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247658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관리정보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숫자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/List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중심의 정형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숫자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/List(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정형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Data)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+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영업활동정보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정성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Data)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702294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File, Sheet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Master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Data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 자동 취합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(Excel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다운로드 가능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120678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수정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삭제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공유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File/Text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기반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개별 공유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자동 공유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 표준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권한 필요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466976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이력관리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Text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관리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항목에 따라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등록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이력관리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718162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재활용 방식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Copy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&amp; Paste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연계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자동화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019512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활용특성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반복 작업 많음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Data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중복 입력 없음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689833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유관정보 활용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Link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처리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수식 활용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Master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Data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 자동 연계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34566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표준화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부족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차원 표준화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공통 적용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293312"/>
                  </a:ext>
                </a:extLst>
              </a:tr>
              <a:tr h="3210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인수인계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File/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명함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이관기능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(Data </a:t>
                      </a:r>
                      <a:r>
                        <a:rPr lang="ko-KR" altLang="en-US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 이관</a:t>
                      </a:r>
                      <a:r>
                        <a:rPr lang="en-US" altLang="ko-KR" sz="14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01454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4506537-C733-A89C-879C-BCC4DD6323A4}"/>
              </a:ext>
            </a:extLst>
          </p:cNvPr>
          <p:cNvSpPr txBox="1"/>
          <p:nvPr/>
        </p:nvSpPr>
        <p:spPr>
          <a:xfrm>
            <a:off x="602890" y="1191098"/>
            <a:ext cx="7070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고객정보</a:t>
            </a:r>
            <a:r>
              <a:rPr lang="en-US" altLang="ko-KR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영업정보는 회사의 핵심 자산입니다</a:t>
            </a:r>
            <a:r>
              <a:rPr lang="en-US" altLang="ko-KR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통합된 도구로 관리되고 활용되어야 합니다</a:t>
            </a:r>
            <a:r>
              <a:rPr lang="en-US" altLang="ko-KR" sz="1400" spc="-70" dirty="0">
                <a:solidFill>
                  <a:prstClr val="black">
                    <a:lumMod val="85000"/>
                    <a:lumOff val="1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en-US" altLang="ko-KR" sz="140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A9BB761-E184-D695-00E5-7752A5CED7C9}"/>
              </a:ext>
            </a:extLst>
          </p:cNvPr>
          <p:cNvSpPr/>
          <p:nvPr/>
        </p:nvSpPr>
        <p:spPr>
          <a:xfrm>
            <a:off x="6669948" y="2615796"/>
            <a:ext cx="4416063" cy="39417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273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A4B231-C0AB-878D-B05A-B047F8F5B727}"/>
              </a:ext>
            </a:extLst>
          </p:cNvPr>
          <p:cNvSpPr txBox="1"/>
          <p:nvPr/>
        </p:nvSpPr>
        <p:spPr>
          <a:xfrm>
            <a:off x="602890" y="1191098"/>
            <a:ext cx="7988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고객 발굴부터 현황 분석까지 영업의 업무효율성을 높이기 위한 검증된 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협업툴입니다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E2D84-E9C9-3563-2370-F9C000AB2D07}"/>
              </a:ext>
            </a:extLst>
          </p:cNvPr>
          <p:cNvSpPr txBox="1"/>
          <p:nvPr/>
        </p:nvSpPr>
        <p:spPr>
          <a:xfrm>
            <a:off x="602890" y="554817"/>
            <a:ext cx="3813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Salesinsight CRM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개요</a:t>
            </a: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F44C7B23-B6A9-5B30-3ABB-78FF64EED9B5}"/>
              </a:ext>
            </a:extLst>
          </p:cNvPr>
          <p:cNvSpPr/>
          <p:nvPr/>
        </p:nvSpPr>
        <p:spPr>
          <a:xfrm>
            <a:off x="0" y="2159017"/>
            <a:ext cx="12192000" cy="4698983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5495" latinLnBrk="1"/>
            <a:endParaRPr lang="ko-KR" altLang="en-US" sz="1959" dirty="0">
              <a:solidFill>
                <a:schemeClr val="lt1"/>
              </a:solidFill>
            </a:endParaRPr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26EDD77A-E6AD-F131-790A-3EC057B7AE34}"/>
              </a:ext>
            </a:extLst>
          </p:cNvPr>
          <p:cNvCxnSpPr>
            <a:cxnSpLocks/>
          </p:cNvCxnSpPr>
          <p:nvPr/>
        </p:nvCxnSpPr>
        <p:spPr>
          <a:xfrm flipV="1">
            <a:off x="0" y="2275897"/>
            <a:ext cx="121920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A4D129C2-4AC8-ED44-868E-463020A8A6FE}"/>
              </a:ext>
            </a:extLst>
          </p:cNvPr>
          <p:cNvGrpSpPr/>
          <p:nvPr/>
        </p:nvGrpSpPr>
        <p:grpSpPr>
          <a:xfrm>
            <a:off x="2920582" y="1915897"/>
            <a:ext cx="2613004" cy="3053547"/>
            <a:chOff x="2933121" y="3918753"/>
            <a:chExt cx="2613004" cy="3053547"/>
          </a:xfrm>
        </p:grpSpPr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074D1403-E7C4-1504-2CE5-E6A1229D12A8}"/>
                </a:ext>
              </a:extLst>
            </p:cNvPr>
            <p:cNvCxnSpPr>
              <a:cxnSpLocks/>
            </p:cNvCxnSpPr>
            <p:nvPr/>
          </p:nvCxnSpPr>
          <p:spPr>
            <a:xfrm>
              <a:off x="3300326" y="4597966"/>
              <a:ext cx="0" cy="824315"/>
            </a:xfrm>
            <a:prstGeom prst="line">
              <a:avLst/>
            </a:prstGeom>
            <a:ln w="19050">
              <a:solidFill>
                <a:srgbClr val="0A2E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04E4287C-C6EF-9F01-AF11-ADA48CCA81A4}"/>
                </a:ext>
              </a:extLst>
            </p:cNvPr>
            <p:cNvGrpSpPr/>
            <p:nvPr/>
          </p:nvGrpSpPr>
          <p:grpSpPr>
            <a:xfrm>
              <a:off x="2933121" y="3918753"/>
              <a:ext cx="2613004" cy="3053547"/>
              <a:chOff x="2933121" y="3918753"/>
              <a:chExt cx="2613004" cy="3053547"/>
            </a:xfrm>
          </p:grpSpPr>
          <p:sp>
            <p:nvSpPr>
              <p:cNvPr id="132" name="직사각형 131">
                <a:extLst>
                  <a:ext uri="{FF2B5EF4-FFF2-40B4-BE49-F238E27FC236}">
                    <a16:creationId xmlns:a16="http://schemas.microsoft.com/office/drawing/2014/main" id="{9A292028-252C-57D6-D615-B243DFE20B6C}"/>
                  </a:ext>
                </a:extLst>
              </p:cNvPr>
              <p:cNvSpPr/>
              <p:nvPr/>
            </p:nvSpPr>
            <p:spPr>
              <a:xfrm>
                <a:off x="3367833" y="5510817"/>
                <a:ext cx="2178292" cy="128240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단계별 영업기회 통합 관리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기회별 영업활동 이력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자료 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tabLst>
                    <a:tab pos="5648325" algn="l"/>
                  </a:tabLst>
                </a:pP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통합 관리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수주가능성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예정금액 등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도입기업별 관리항목 적용</a:t>
                </a:r>
              </a:p>
            </p:txBody>
          </p:sp>
          <p:sp>
            <p:nvSpPr>
              <p:cNvPr id="133" name="직사각형 132">
                <a:extLst>
                  <a:ext uri="{FF2B5EF4-FFF2-40B4-BE49-F238E27FC236}">
                    <a16:creationId xmlns:a16="http://schemas.microsoft.com/office/drawing/2014/main" id="{F01A3195-53F6-3EAE-A3DB-3CC91C9560F7}"/>
                  </a:ext>
                </a:extLst>
              </p:cNvPr>
              <p:cNvSpPr/>
              <p:nvPr/>
            </p:nvSpPr>
            <p:spPr>
              <a:xfrm>
                <a:off x="3367833" y="4903123"/>
                <a:ext cx="1221488" cy="238103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defTabSz="457071"/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A2E9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영업기회 관리</a:t>
                </a:r>
              </a:p>
            </p:txBody>
          </p:sp>
          <p:cxnSp>
            <p:nvCxnSpPr>
              <p:cNvPr id="134" name="직선 연결선 133">
                <a:extLst>
                  <a:ext uri="{FF2B5EF4-FFF2-40B4-BE49-F238E27FC236}">
                    <a16:creationId xmlns:a16="http://schemas.microsoft.com/office/drawing/2014/main" id="{D123FAE3-8DCB-A347-699C-5854F99299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00326" y="5389103"/>
                <a:ext cx="0" cy="1583197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id="{A7AD7401-2249-1F31-EAF8-C943141F683F}"/>
                  </a:ext>
                </a:extLst>
              </p:cNvPr>
              <p:cNvGrpSpPr/>
              <p:nvPr/>
            </p:nvGrpSpPr>
            <p:grpSpPr>
              <a:xfrm>
                <a:off x="2933121" y="3918753"/>
                <a:ext cx="720001" cy="720000"/>
                <a:chOff x="3232014" y="7839341"/>
                <a:chExt cx="720001" cy="720000"/>
              </a:xfrm>
            </p:grpSpPr>
            <p:sp>
              <p:nvSpPr>
                <p:cNvPr id="136" name="타원 135">
                  <a:extLst>
                    <a:ext uri="{FF2B5EF4-FFF2-40B4-BE49-F238E27FC236}">
                      <a16:creationId xmlns:a16="http://schemas.microsoft.com/office/drawing/2014/main" id="{8926F699-2D23-EE34-73F8-746A7C3B1236}"/>
                    </a:ext>
                  </a:extLst>
                </p:cNvPr>
                <p:cNvSpPr/>
                <p:nvPr/>
              </p:nvSpPr>
              <p:spPr>
                <a:xfrm>
                  <a:off x="3232014" y="7839341"/>
                  <a:ext cx="720001" cy="720000"/>
                </a:xfrm>
                <a:prstGeom prst="ellipse">
                  <a:avLst/>
                </a:prstGeom>
                <a:solidFill>
                  <a:srgbClr val="002D72"/>
                </a:solidFill>
                <a:ln w="19050">
                  <a:solidFill>
                    <a:srgbClr val="0A2E9B"/>
                  </a:solidFill>
                </a:ln>
                <a:effectLst>
                  <a:outerShdw blurRad="50800" dist="50800" dir="5400000" algn="t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42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grpSp>
              <p:nvGrpSpPr>
                <p:cNvPr id="137" name="그룹 136">
                  <a:extLst>
                    <a:ext uri="{FF2B5EF4-FFF2-40B4-BE49-F238E27FC236}">
                      <a16:creationId xmlns:a16="http://schemas.microsoft.com/office/drawing/2014/main" id="{21AC045F-CEB8-FEF9-B59D-C1C277A36415}"/>
                    </a:ext>
                  </a:extLst>
                </p:cNvPr>
                <p:cNvGrpSpPr/>
                <p:nvPr/>
              </p:nvGrpSpPr>
              <p:grpSpPr>
                <a:xfrm>
                  <a:off x="3544509" y="8208716"/>
                  <a:ext cx="124686" cy="38159"/>
                  <a:chOff x="7376232" y="4693361"/>
                  <a:chExt cx="124686" cy="38159"/>
                </a:xfrm>
                <a:solidFill>
                  <a:schemeClr val="bg1"/>
                </a:solidFill>
              </p:grpSpPr>
              <p:sp>
                <p:nvSpPr>
                  <p:cNvPr id="138" name="자유형: 도형 181">
                    <a:extLst>
                      <a:ext uri="{FF2B5EF4-FFF2-40B4-BE49-F238E27FC236}">
                        <a16:creationId xmlns:a16="http://schemas.microsoft.com/office/drawing/2014/main" id="{56B74489-2153-2422-281E-D482CA51397C}"/>
                      </a:ext>
                    </a:extLst>
                  </p:cNvPr>
                  <p:cNvSpPr/>
                  <p:nvPr/>
                </p:nvSpPr>
                <p:spPr>
                  <a:xfrm>
                    <a:off x="7376232" y="4693361"/>
                    <a:ext cx="37621" cy="37621"/>
                  </a:xfrm>
                  <a:custGeom>
                    <a:avLst/>
                    <a:gdLst>
                      <a:gd name="connsiteX0" fmla="*/ 34752 w 66647"/>
                      <a:gd name="connsiteY0" fmla="*/ 7141 h 66647"/>
                      <a:gd name="connsiteX1" fmla="*/ 7141 w 66647"/>
                      <a:gd name="connsiteY1" fmla="*/ 34752 h 66647"/>
                      <a:gd name="connsiteX2" fmla="*/ 34752 w 66647"/>
                      <a:gd name="connsiteY2" fmla="*/ 62362 h 66647"/>
                      <a:gd name="connsiteX3" fmla="*/ 62362 w 66647"/>
                      <a:gd name="connsiteY3" fmla="*/ 34752 h 66647"/>
                      <a:gd name="connsiteX4" fmla="*/ 34752 w 66647"/>
                      <a:gd name="connsiteY4" fmla="*/ 7141 h 666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647" h="66647">
                        <a:moveTo>
                          <a:pt x="34752" y="7141"/>
                        </a:moveTo>
                        <a:cubicBezTo>
                          <a:pt x="19518" y="7141"/>
                          <a:pt x="7141" y="19518"/>
                          <a:pt x="7141" y="34752"/>
                        </a:cubicBezTo>
                        <a:cubicBezTo>
                          <a:pt x="7141" y="49985"/>
                          <a:pt x="19518" y="62362"/>
                          <a:pt x="34752" y="62362"/>
                        </a:cubicBezTo>
                        <a:cubicBezTo>
                          <a:pt x="49985" y="62362"/>
                          <a:pt x="62362" y="49985"/>
                          <a:pt x="62362" y="34752"/>
                        </a:cubicBezTo>
                        <a:cubicBezTo>
                          <a:pt x="62362" y="19518"/>
                          <a:pt x="49985" y="7141"/>
                          <a:pt x="34752" y="71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838" dirty="0"/>
                  </a:p>
                </p:txBody>
              </p:sp>
              <p:sp>
                <p:nvSpPr>
                  <p:cNvPr id="139" name="자유형: 도형 182">
                    <a:extLst>
                      <a:ext uri="{FF2B5EF4-FFF2-40B4-BE49-F238E27FC236}">
                        <a16:creationId xmlns:a16="http://schemas.microsoft.com/office/drawing/2014/main" id="{868879B1-B967-9FA8-7A91-03F5F5C82E5A}"/>
                      </a:ext>
                    </a:extLst>
                  </p:cNvPr>
                  <p:cNvSpPr/>
                  <p:nvPr/>
                </p:nvSpPr>
                <p:spPr>
                  <a:xfrm>
                    <a:off x="7463297" y="4693899"/>
                    <a:ext cx="37621" cy="37621"/>
                  </a:xfrm>
                  <a:custGeom>
                    <a:avLst/>
                    <a:gdLst>
                      <a:gd name="connsiteX0" fmla="*/ 34752 w 66647"/>
                      <a:gd name="connsiteY0" fmla="*/ 62363 h 66647"/>
                      <a:gd name="connsiteX1" fmla="*/ 62363 w 66647"/>
                      <a:gd name="connsiteY1" fmla="*/ 34752 h 66647"/>
                      <a:gd name="connsiteX2" fmla="*/ 34752 w 66647"/>
                      <a:gd name="connsiteY2" fmla="*/ 7141 h 66647"/>
                      <a:gd name="connsiteX3" fmla="*/ 7141 w 66647"/>
                      <a:gd name="connsiteY3" fmla="*/ 34752 h 66647"/>
                      <a:gd name="connsiteX4" fmla="*/ 34752 w 66647"/>
                      <a:gd name="connsiteY4" fmla="*/ 62363 h 666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647" h="66647">
                        <a:moveTo>
                          <a:pt x="34752" y="62363"/>
                        </a:moveTo>
                        <a:cubicBezTo>
                          <a:pt x="49985" y="62363"/>
                          <a:pt x="62363" y="49985"/>
                          <a:pt x="62363" y="34752"/>
                        </a:cubicBezTo>
                        <a:cubicBezTo>
                          <a:pt x="62363" y="19519"/>
                          <a:pt x="49985" y="7141"/>
                          <a:pt x="34752" y="7141"/>
                        </a:cubicBezTo>
                        <a:cubicBezTo>
                          <a:pt x="19518" y="7141"/>
                          <a:pt x="7141" y="19519"/>
                          <a:pt x="7141" y="34752"/>
                        </a:cubicBezTo>
                        <a:cubicBezTo>
                          <a:pt x="7141" y="49985"/>
                          <a:pt x="19518" y="62363"/>
                          <a:pt x="34752" y="6236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1838" dirty="0"/>
                  </a:p>
                </p:txBody>
              </p:sp>
            </p:grpSp>
          </p:grpSp>
        </p:grpSp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D8BB1A0F-4B82-A01E-9112-3D806811E51E}"/>
              </a:ext>
            </a:extLst>
          </p:cNvPr>
          <p:cNvGrpSpPr/>
          <p:nvPr/>
        </p:nvGrpSpPr>
        <p:grpSpPr>
          <a:xfrm>
            <a:off x="5053764" y="1915897"/>
            <a:ext cx="2604295" cy="3053547"/>
            <a:chOff x="5269342" y="3918753"/>
            <a:chExt cx="2604295" cy="3053547"/>
          </a:xfrm>
        </p:grpSpPr>
        <p:cxnSp>
          <p:nvCxnSpPr>
            <p:cNvPr id="142" name="직선 연결선 141">
              <a:extLst>
                <a:ext uri="{FF2B5EF4-FFF2-40B4-BE49-F238E27FC236}">
                  <a16:creationId xmlns:a16="http://schemas.microsoft.com/office/drawing/2014/main" id="{0AEA806F-344A-5139-6D0E-ABFBB32EB7E6}"/>
                </a:ext>
              </a:extLst>
            </p:cNvPr>
            <p:cNvCxnSpPr>
              <a:cxnSpLocks/>
            </p:cNvCxnSpPr>
            <p:nvPr/>
          </p:nvCxnSpPr>
          <p:spPr>
            <a:xfrm>
              <a:off x="5636547" y="4597966"/>
              <a:ext cx="0" cy="824315"/>
            </a:xfrm>
            <a:prstGeom prst="line">
              <a:avLst/>
            </a:prstGeom>
            <a:ln w="19050">
              <a:solidFill>
                <a:srgbClr val="0A2E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1FA4AF0E-5011-F7FE-8967-85E58358E519}"/>
                </a:ext>
              </a:extLst>
            </p:cNvPr>
            <p:cNvGrpSpPr/>
            <p:nvPr/>
          </p:nvGrpSpPr>
          <p:grpSpPr>
            <a:xfrm>
              <a:off x="5269342" y="3918753"/>
              <a:ext cx="2604295" cy="3053547"/>
              <a:chOff x="5269342" y="3918753"/>
              <a:chExt cx="2604295" cy="3053547"/>
            </a:xfrm>
          </p:grpSpPr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E2EDA165-3923-583D-B2E9-39814B3F6758}"/>
                  </a:ext>
                </a:extLst>
              </p:cNvPr>
              <p:cNvSpPr/>
              <p:nvPr/>
            </p:nvSpPr>
            <p:spPr>
              <a:xfrm>
                <a:off x="5695345" y="5510817"/>
                <a:ext cx="2178292" cy="128240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Smart Sales Board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활용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</a:t>
                </a:r>
              </a:p>
              <a:p>
                <a:pPr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tabLst>
                    <a:tab pos="5648325" algn="l"/>
                  </a:tabLst>
                </a:pP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편리한 영업활동 관리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납품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미팅 등 활용목적 별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tabLst>
                    <a:tab pos="5648325" algn="l"/>
                  </a:tabLst>
                </a:pP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캘린더 활용 가능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활동현황 조회 메뉴 지원</a:t>
                </a:r>
              </a:p>
            </p:txBody>
          </p:sp>
          <p:sp>
            <p:nvSpPr>
              <p:cNvPr id="145" name="직사각형 144">
                <a:extLst>
                  <a:ext uri="{FF2B5EF4-FFF2-40B4-BE49-F238E27FC236}">
                    <a16:creationId xmlns:a16="http://schemas.microsoft.com/office/drawing/2014/main" id="{6919D88E-64FC-74D7-9883-AA7E2289BFA3}"/>
                  </a:ext>
                </a:extLst>
              </p:cNvPr>
              <p:cNvSpPr/>
              <p:nvPr/>
            </p:nvSpPr>
            <p:spPr>
              <a:xfrm>
                <a:off x="5704054" y="4903123"/>
                <a:ext cx="836768" cy="238103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defTabSz="457071"/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A2E9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 활동</a:t>
                </a:r>
              </a:p>
            </p:txBody>
          </p:sp>
          <p:cxnSp>
            <p:nvCxnSpPr>
              <p:cNvPr id="146" name="직선 연결선 145">
                <a:extLst>
                  <a:ext uri="{FF2B5EF4-FFF2-40B4-BE49-F238E27FC236}">
                    <a16:creationId xmlns:a16="http://schemas.microsoft.com/office/drawing/2014/main" id="{7B2A8ABA-9FDB-32CB-D82E-915D9082BB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36547" y="5389103"/>
                <a:ext cx="0" cy="1583197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타원 147">
                <a:extLst>
                  <a:ext uri="{FF2B5EF4-FFF2-40B4-BE49-F238E27FC236}">
                    <a16:creationId xmlns:a16="http://schemas.microsoft.com/office/drawing/2014/main" id="{61CD92DC-F09D-6243-7358-647D1FD2540F}"/>
                  </a:ext>
                </a:extLst>
              </p:cNvPr>
              <p:cNvSpPr/>
              <p:nvPr/>
            </p:nvSpPr>
            <p:spPr>
              <a:xfrm>
                <a:off x="5269342" y="3918753"/>
                <a:ext cx="720001" cy="720000"/>
              </a:xfrm>
              <a:prstGeom prst="ellipse">
                <a:avLst/>
              </a:prstGeom>
              <a:solidFill>
                <a:srgbClr val="002D72"/>
              </a:solidFill>
              <a:ln w="19050">
                <a:solidFill>
                  <a:srgbClr val="0A2E9B"/>
                </a:solidFill>
              </a:ln>
              <a:effectLst>
                <a:outerShdw blurRad="50800" dist="50800" dir="5400000" algn="t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42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B50E313E-4B8C-6697-D2B3-A28A23E43C92}"/>
              </a:ext>
            </a:extLst>
          </p:cNvPr>
          <p:cNvGrpSpPr/>
          <p:nvPr/>
        </p:nvGrpSpPr>
        <p:grpSpPr>
          <a:xfrm>
            <a:off x="7186946" y="1915897"/>
            <a:ext cx="2613004" cy="3148900"/>
            <a:chOff x="7605564" y="3918753"/>
            <a:chExt cx="2613004" cy="3148900"/>
          </a:xfrm>
        </p:grpSpPr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9FF1A0E6-FABF-6FD4-AF96-9170E9978D43}"/>
                </a:ext>
              </a:extLst>
            </p:cNvPr>
            <p:cNvCxnSpPr>
              <a:cxnSpLocks/>
            </p:cNvCxnSpPr>
            <p:nvPr/>
          </p:nvCxnSpPr>
          <p:spPr>
            <a:xfrm>
              <a:off x="7972769" y="4597966"/>
              <a:ext cx="0" cy="824315"/>
            </a:xfrm>
            <a:prstGeom prst="line">
              <a:avLst/>
            </a:prstGeom>
            <a:ln w="19050">
              <a:solidFill>
                <a:srgbClr val="0A2E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DAFF0E6C-B8BE-6920-A79C-60C6CB48A157}"/>
                </a:ext>
              </a:extLst>
            </p:cNvPr>
            <p:cNvGrpSpPr/>
            <p:nvPr/>
          </p:nvGrpSpPr>
          <p:grpSpPr>
            <a:xfrm>
              <a:off x="7605564" y="3918753"/>
              <a:ext cx="2613004" cy="3148900"/>
              <a:chOff x="7605564" y="3918753"/>
              <a:chExt cx="2613004" cy="3148900"/>
            </a:xfrm>
          </p:grpSpPr>
          <p:sp>
            <p:nvSpPr>
              <p:cNvPr id="153" name="직사각형 152">
                <a:extLst>
                  <a:ext uri="{FF2B5EF4-FFF2-40B4-BE49-F238E27FC236}">
                    <a16:creationId xmlns:a16="http://schemas.microsoft.com/office/drawing/2014/main" id="{43A0F373-2B76-E1FE-0400-0290EF9C22C1}"/>
                  </a:ext>
                </a:extLst>
              </p:cNvPr>
              <p:cNvSpPr/>
              <p:nvPr/>
            </p:nvSpPr>
            <p:spPr>
              <a:xfrm>
                <a:off x="8040276" y="5510817"/>
                <a:ext cx="2178292" cy="155683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계약정보 통합 관리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tabLst>
                    <a:tab pos="5648325" algn="l"/>
                  </a:tabLst>
                </a:pP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(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도입기업별 관리항목 적용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계약정보와 연계된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청구 및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tabLst>
                    <a:tab pos="5648325" algn="l"/>
                  </a:tabLst>
                </a:pP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수금 관리 가능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재계약 시점 알람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endPara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4" name="직사각형 153">
                <a:extLst>
                  <a:ext uri="{FF2B5EF4-FFF2-40B4-BE49-F238E27FC236}">
                    <a16:creationId xmlns:a16="http://schemas.microsoft.com/office/drawing/2014/main" id="{8AB017F3-1321-CEBB-C3D5-F9BF3F8CB6DD}"/>
                  </a:ext>
                </a:extLst>
              </p:cNvPr>
              <p:cNvSpPr/>
              <p:nvPr/>
            </p:nvSpPr>
            <p:spPr>
              <a:xfrm>
                <a:off x="8040276" y="4903123"/>
                <a:ext cx="836768" cy="238103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defTabSz="457071"/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A2E9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계약 체결</a:t>
                </a:r>
              </a:p>
            </p:txBody>
          </p:sp>
          <p:cxnSp>
            <p:nvCxnSpPr>
              <p:cNvPr id="155" name="직선 연결선 154">
                <a:extLst>
                  <a:ext uri="{FF2B5EF4-FFF2-40B4-BE49-F238E27FC236}">
                    <a16:creationId xmlns:a16="http://schemas.microsoft.com/office/drawing/2014/main" id="{12FE2479-84D9-BE13-8BAD-E19E10049B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2769" y="5389103"/>
                <a:ext cx="0" cy="1583197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타원 156">
                <a:extLst>
                  <a:ext uri="{FF2B5EF4-FFF2-40B4-BE49-F238E27FC236}">
                    <a16:creationId xmlns:a16="http://schemas.microsoft.com/office/drawing/2014/main" id="{E355C96C-D34A-A6E0-CEE6-4451B5505B62}"/>
                  </a:ext>
                </a:extLst>
              </p:cNvPr>
              <p:cNvSpPr/>
              <p:nvPr/>
            </p:nvSpPr>
            <p:spPr>
              <a:xfrm>
                <a:off x="7605564" y="3918753"/>
                <a:ext cx="720001" cy="720000"/>
              </a:xfrm>
              <a:prstGeom prst="ellipse">
                <a:avLst/>
              </a:prstGeom>
              <a:solidFill>
                <a:srgbClr val="002D72"/>
              </a:solidFill>
              <a:ln w="19050">
                <a:solidFill>
                  <a:srgbClr val="0A2E9B"/>
                </a:solidFill>
              </a:ln>
              <a:effectLst>
                <a:outerShdw blurRad="50800" dist="50800" dir="5400000" algn="t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42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178" name="그룹 177">
            <a:extLst>
              <a:ext uri="{FF2B5EF4-FFF2-40B4-BE49-F238E27FC236}">
                <a16:creationId xmlns:a16="http://schemas.microsoft.com/office/drawing/2014/main" id="{4A308817-0B75-2DEA-434B-84D51F6B45C0}"/>
              </a:ext>
            </a:extLst>
          </p:cNvPr>
          <p:cNvGrpSpPr/>
          <p:nvPr/>
        </p:nvGrpSpPr>
        <p:grpSpPr>
          <a:xfrm>
            <a:off x="787400" y="1915897"/>
            <a:ext cx="2241512" cy="3053547"/>
            <a:chOff x="787400" y="3220726"/>
            <a:chExt cx="2241512" cy="3053547"/>
          </a:xfrm>
        </p:grpSpPr>
        <p:cxnSp>
          <p:nvCxnSpPr>
            <p:cNvPr id="161" name="직선 연결선 160">
              <a:extLst>
                <a:ext uri="{FF2B5EF4-FFF2-40B4-BE49-F238E27FC236}">
                  <a16:creationId xmlns:a16="http://schemas.microsoft.com/office/drawing/2014/main" id="{C756CA90-3B27-AA06-7CE0-02729B950D83}"/>
                </a:ext>
              </a:extLst>
            </p:cNvPr>
            <p:cNvCxnSpPr>
              <a:cxnSpLocks/>
            </p:cNvCxnSpPr>
            <p:nvPr/>
          </p:nvCxnSpPr>
          <p:spPr>
            <a:xfrm>
              <a:off x="1154605" y="3899939"/>
              <a:ext cx="0" cy="824315"/>
            </a:xfrm>
            <a:prstGeom prst="line">
              <a:avLst/>
            </a:prstGeom>
            <a:ln w="19050">
              <a:solidFill>
                <a:srgbClr val="0A2E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E4090232-ECC5-1EE7-ECCB-492529FF5A5D}"/>
                </a:ext>
              </a:extLst>
            </p:cNvPr>
            <p:cNvSpPr/>
            <p:nvPr/>
          </p:nvSpPr>
          <p:spPr>
            <a:xfrm>
              <a:off x="1222111" y="4812790"/>
              <a:ext cx="1806801" cy="12824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108000" indent="-108000" fontAlgn="base">
                <a:spcAft>
                  <a:spcPts val="700"/>
                </a:spcAft>
                <a:buClr>
                  <a:srgbClr val="1C1F2A"/>
                </a:buClr>
                <a:buSzPct val="80000"/>
                <a:buFont typeface="Arial" panose="020B0604020202020204" pitchFamily="34" charset="0"/>
                <a:buChar char="•"/>
                <a:tabLst>
                  <a:tab pos="5648325" algn="l"/>
                </a:tabLst>
              </a:pP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고객정보 통합 관리</a:t>
              </a:r>
              <a:endParaRPr lang="en-US" altLang="ko-KR" sz="12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108000" indent="-108000" fontAlgn="base">
                <a:spcAft>
                  <a:spcPts val="700"/>
                </a:spcAft>
                <a:buClr>
                  <a:srgbClr val="1C1F2A"/>
                </a:buClr>
                <a:buSzPct val="80000"/>
                <a:buFont typeface="Arial" panose="020B0604020202020204" pitchFamily="34" charset="0"/>
                <a:buChar char="•"/>
                <a:tabLst>
                  <a:tab pos="5648325" algn="l"/>
                </a:tabLst>
              </a:pP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상담이력</a:t>
              </a:r>
              <a:r>
                <a: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자료</a:t>
              </a:r>
              <a:r>
                <a: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계약 등 </a:t>
              </a:r>
              <a:endParaRPr lang="en-US" altLang="ko-KR" sz="12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spcAft>
                  <a:spcPts val="700"/>
                </a:spcAft>
                <a:buClr>
                  <a:srgbClr val="1C1F2A"/>
                </a:buClr>
                <a:buSzPct val="80000"/>
                <a:tabLst>
                  <a:tab pos="5648325" algn="l"/>
                </a:tabLst>
              </a:pPr>
              <a:r>
                <a: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거래이력 통합 관리</a:t>
              </a:r>
              <a:endParaRPr lang="en-US" altLang="ko-KR" sz="12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108000" indent="-108000" fontAlgn="base">
                <a:spcAft>
                  <a:spcPts val="700"/>
                </a:spcAft>
                <a:buClr>
                  <a:srgbClr val="1C1F2A"/>
                </a:buClr>
                <a:buSzPct val="80000"/>
                <a:buFont typeface="Arial" panose="020B0604020202020204" pitchFamily="34" charset="0"/>
                <a:buChar char="•"/>
                <a:tabLst>
                  <a:tab pos="5648325" algn="l"/>
                </a:tabLst>
              </a:pP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도입기업 별 관리항목</a:t>
              </a:r>
              <a:endParaRPr lang="en-US" altLang="ko-KR" sz="12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fontAlgn="base">
                <a:spcAft>
                  <a:spcPts val="700"/>
                </a:spcAft>
                <a:buClr>
                  <a:srgbClr val="1C1F2A"/>
                </a:buClr>
                <a:buSzPct val="80000"/>
                <a:tabLst>
                  <a:tab pos="5648325" algn="l"/>
                </a:tabLst>
              </a:pPr>
              <a:r>
                <a: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r>
                <a:rPr lang="ko-KR" altLang="en-US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유연하게 적용 가능</a:t>
              </a:r>
              <a:endParaRPr lang="en-US" altLang="ko-KR" sz="12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97FA3E12-C9F7-2AD3-5CA3-41A0A1AB365E}"/>
                </a:ext>
              </a:extLst>
            </p:cNvPr>
            <p:cNvSpPr/>
            <p:nvPr/>
          </p:nvSpPr>
          <p:spPr>
            <a:xfrm>
              <a:off x="1222112" y="4201800"/>
              <a:ext cx="769441" cy="238103"/>
            </a:xfrm>
            <a:prstGeom prst="rect">
              <a:avLst/>
            </a:prstGeom>
            <a:noFill/>
          </p:spPr>
          <p:txBody>
            <a:bodyPr wrap="none" lIns="0" tIns="7200" rIns="0" bIns="0" rtlCol="0" anchor="t">
              <a:spAutoFit/>
            </a:bodyPr>
            <a:lstStyle/>
            <a:p>
              <a:pPr defTabSz="457071"/>
              <a:r>
                <a:rPr lang="ko-KR" altLang="en-US" sz="15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A2E9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고객발굴</a:t>
              </a:r>
            </a:p>
          </p:txBody>
        </p:sp>
        <p:cxnSp>
          <p:nvCxnSpPr>
            <p:cNvPr id="164" name="직선 연결선 163">
              <a:extLst>
                <a:ext uri="{FF2B5EF4-FFF2-40B4-BE49-F238E27FC236}">
                  <a16:creationId xmlns:a16="http://schemas.microsoft.com/office/drawing/2014/main" id="{9B010BA8-7DA1-830B-0E61-5B62984F82D8}"/>
                </a:ext>
              </a:extLst>
            </p:cNvPr>
            <p:cNvCxnSpPr>
              <a:cxnSpLocks/>
            </p:cNvCxnSpPr>
            <p:nvPr/>
          </p:nvCxnSpPr>
          <p:spPr>
            <a:xfrm>
              <a:off x="1154605" y="4691076"/>
              <a:ext cx="0" cy="158319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F8860CBF-1FE7-0A99-BB97-CEC60C766515}"/>
                </a:ext>
              </a:extLst>
            </p:cNvPr>
            <p:cNvSpPr/>
            <p:nvPr/>
          </p:nvSpPr>
          <p:spPr>
            <a:xfrm>
              <a:off x="787400" y="3220726"/>
              <a:ext cx="720001" cy="720000"/>
            </a:xfrm>
            <a:prstGeom prst="ellipse">
              <a:avLst/>
            </a:prstGeom>
            <a:solidFill>
              <a:srgbClr val="002D72"/>
            </a:solidFill>
            <a:ln w="19050">
              <a:solidFill>
                <a:srgbClr val="0A2E9B"/>
              </a:solidFill>
            </a:ln>
            <a:effectLst>
              <a:outerShdw blurRad="50800" dist="50800" dir="5400000" algn="t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42" dirty="0">
                <a:ln>
                  <a:solidFill>
                    <a:srgbClr val="FFFFFF">
                      <a:alpha val="0"/>
                    </a:srgb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0488D621-2065-2611-86BA-DCC131C9B4AB}"/>
              </a:ext>
            </a:extLst>
          </p:cNvPr>
          <p:cNvGrpSpPr/>
          <p:nvPr/>
        </p:nvGrpSpPr>
        <p:grpSpPr>
          <a:xfrm>
            <a:off x="9320128" y="1891338"/>
            <a:ext cx="2613004" cy="3053547"/>
            <a:chOff x="7605564" y="3918753"/>
            <a:chExt cx="2613004" cy="3053547"/>
          </a:xfrm>
        </p:grpSpPr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E71D4E40-775C-CD17-7B51-4321AE1D0881}"/>
                </a:ext>
              </a:extLst>
            </p:cNvPr>
            <p:cNvCxnSpPr>
              <a:cxnSpLocks/>
            </p:cNvCxnSpPr>
            <p:nvPr/>
          </p:nvCxnSpPr>
          <p:spPr>
            <a:xfrm>
              <a:off x="7972769" y="4597966"/>
              <a:ext cx="0" cy="824315"/>
            </a:xfrm>
            <a:prstGeom prst="line">
              <a:avLst/>
            </a:prstGeom>
            <a:ln w="19050">
              <a:solidFill>
                <a:srgbClr val="0A2E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F153FC4A-7109-3364-2B8D-2A9B9F753A83}"/>
                </a:ext>
              </a:extLst>
            </p:cNvPr>
            <p:cNvGrpSpPr/>
            <p:nvPr/>
          </p:nvGrpSpPr>
          <p:grpSpPr>
            <a:xfrm>
              <a:off x="7605564" y="3918753"/>
              <a:ext cx="2613004" cy="3053547"/>
              <a:chOff x="7605564" y="3918753"/>
              <a:chExt cx="2613004" cy="3053547"/>
            </a:xfrm>
          </p:grpSpPr>
          <p:sp>
            <p:nvSpPr>
              <p:cNvPr id="170" name="직사각형 169">
                <a:extLst>
                  <a:ext uri="{FF2B5EF4-FFF2-40B4-BE49-F238E27FC236}">
                    <a16:creationId xmlns:a16="http://schemas.microsoft.com/office/drawing/2014/main" id="{56F3F6AA-2B93-D030-EF70-09C2B351BD91}"/>
                  </a:ext>
                </a:extLst>
              </p:cNvPr>
              <p:cNvSpPr/>
              <p:nvPr/>
            </p:nvSpPr>
            <p:spPr>
              <a:xfrm>
                <a:off x="8040276" y="5510817"/>
                <a:ext cx="2178292" cy="128240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고객사별 분석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영업활동 분석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영업기회 및 계약 분석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계획 </a:t>
                </a:r>
                <a:r>
                  <a:rPr lang="en-US" altLang="ko-KR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vs </a:t>
                </a: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실적 분석</a:t>
                </a:r>
                <a:endParaRPr lang="en-US" altLang="ko-KR" sz="12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08000" indent="-108000" fontAlgn="base">
                  <a:spcAft>
                    <a:spcPts val="700"/>
                  </a:spcAft>
                  <a:buClr>
                    <a:srgbClr val="1C1F2A"/>
                  </a:buClr>
                  <a:buSzPct val="80000"/>
                  <a:buFont typeface="Arial" panose="020B0604020202020204" pitchFamily="34" charset="0"/>
                  <a:buChar char="•"/>
                  <a:tabLst>
                    <a:tab pos="5648325" algn="l"/>
                  </a:tabLst>
                </a:pPr>
                <a:r>
                  <a:rPr lang="ko-KR" altLang="en-US" sz="1200" dirty="0">
                    <a:ln>
                      <a:solidFill>
                        <a:srgbClr val="FFFFFF">
                          <a:alpha val="0"/>
                        </a:srgb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미수금 분석</a:t>
                </a:r>
              </a:p>
            </p:txBody>
          </p:sp>
          <p:sp>
            <p:nvSpPr>
              <p:cNvPr id="171" name="직사각형 170">
                <a:extLst>
                  <a:ext uri="{FF2B5EF4-FFF2-40B4-BE49-F238E27FC236}">
                    <a16:creationId xmlns:a16="http://schemas.microsoft.com/office/drawing/2014/main" id="{52ED910C-C511-D26A-88E4-B9EB55AD66EF}"/>
                  </a:ext>
                </a:extLst>
              </p:cNvPr>
              <p:cNvSpPr/>
              <p:nvPr/>
            </p:nvSpPr>
            <p:spPr>
              <a:xfrm>
                <a:off x="8040276" y="4903123"/>
                <a:ext cx="1221488" cy="238103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defTabSz="457071"/>
                <a:r>
                  <a:rPr lang="ko-KR" altLang="en-US" sz="15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A2E9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영업현황 분석</a:t>
                </a:r>
              </a:p>
            </p:txBody>
          </p:sp>
          <p:cxnSp>
            <p:nvCxnSpPr>
              <p:cNvPr id="172" name="직선 연결선 171">
                <a:extLst>
                  <a:ext uri="{FF2B5EF4-FFF2-40B4-BE49-F238E27FC236}">
                    <a16:creationId xmlns:a16="http://schemas.microsoft.com/office/drawing/2014/main" id="{DD148D0F-DBAD-691E-FDFC-9E611E053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2769" y="5389103"/>
                <a:ext cx="0" cy="1583197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타원 173">
                <a:extLst>
                  <a:ext uri="{FF2B5EF4-FFF2-40B4-BE49-F238E27FC236}">
                    <a16:creationId xmlns:a16="http://schemas.microsoft.com/office/drawing/2014/main" id="{E77F3185-AFEC-B1A0-A103-F1268FF4C7B5}"/>
                  </a:ext>
                </a:extLst>
              </p:cNvPr>
              <p:cNvSpPr/>
              <p:nvPr/>
            </p:nvSpPr>
            <p:spPr>
              <a:xfrm>
                <a:off x="7605564" y="3918753"/>
                <a:ext cx="720001" cy="720000"/>
              </a:xfrm>
              <a:prstGeom prst="ellipse">
                <a:avLst/>
              </a:prstGeom>
              <a:solidFill>
                <a:srgbClr val="002D72"/>
              </a:solidFill>
              <a:ln w="19050">
                <a:solidFill>
                  <a:srgbClr val="0A2E9B"/>
                </a:solidFill>
              </a:ln>
              <a:effectLst>
                <a:outerShdw blurRad="50800" dist="50800" dir="5400000" algn="t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42" dirty="0">
                  <a:ln>
                    <a:solidFill>
                      <a:srgbClr val="FFFFFF">
                        <a:alpha val="0"/>
                      </a:srgb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pic>
        <p:nvPicPr>
          <p:cNvPr id="232" name="그래픽 231">
            <a:extLst>
              <a:ext uri="{FF2B5EF4-FFF2-40B4-BE49-F238E27FC236}">
                <a16:creationId xmlns:a16="http://schemas.microsoft.com/office/drawing/2014/main" id="{382A3AE8-7447-F063-6A20-440C577CAD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366" y="2148194"/>
            <a:ext cx="374069" cy="299255"/>
          </a:xfrm>
          <a:prstGeom prst="rect">
            <a:avLst/>
          </a:prstGeom>
        </p:spPr>
      </p:pic>
      <p:pic>
        <p:nvPicPr>
          <p:cNvPr id="233" name="그래픽 232">
            <a:extLst>
              <a:ext uri="{FF2B5EF4-FFF2-40B4-BE49-F238E27FC236}">
                <a16:creationId xmlns:a16="http://schemas.microsoft.com/office/drawing/2014/main" id="{E79C4D6A-D7C3-9AD3-37C4-C281A6A8C2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0182" y="2105714"/>
            <a:ext cx="391764" cy="391764"/>
          </a:xfrm>
          <a:prstGeom prst="rect">
            <a:avLst/>
          </a:prstGeom>
        </p:spPr>
      </p:pic>
      <p:pic>
        <p:nvPicPr>
          <p:cNvPr id="234" name="그래픽 233">
            <a:extLst>
              <a:ext uri="{FF2B5EF4-FFF2-40B4-BE49-F238E27FC236}">
                <a16:creationId xmlns:a16="http://schemas.microsoft.com/office/drawing/2014/main" id="{49F21A98-8453-999B-FCF7-9078ABB343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8328" y="2126006"/>
            <a:ext cx="364192" cy="364190"/>
          </a:xfrm>
          <a:prstGeom prst="rect">
            <a:avLst/>
          </a:prstGeom>
        </p:spPr>
      </p:pic>
      <p:pic>
        <p:nvPicPr>
          <p:cNvPr id="235" name="그래픽 234">
            <a:extLst>
              <a:ext uri="{FF2B5EF4-FFF2-40B4-BE49-F238E27FC236}">
                <a16:creationId xmlns:a16="http://schemas.microsoft.com/office/drawing/2014/main" id="{09905FEB-DBBF-58D8-132D-D3E13CECBB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02416" y="2138157"/>
            <a:ext cx="370329" cy="329180"/>
          </a:xfrm>
          <a:prstGeom prst="rect">
            <a:avLst/>
          </a:prstGeom>
        </p:spPr>
      </p:pic>
      <p:pic>
        <p:nvPicPr>
          <p:cNvPr id="236" name="그래픽 235">
            <a:extLst>
              <a:ext uri="{FF2B5EF4-FFF2-40B4-BE49-F238E27FC236}">
                <a16:creationId xmlns:a16="http://schemas.microsoft.com/office/drawing/2014/main" id="{C311A5EF-A4ED-883D-748B-81510150D0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502842" y="2082189"/>
            <a:ext cx="344473" cy="344473"/>
          </a:xfrm>
          <a:prstGeom prst="rect">
            <a:avLst/>
          </a:prstGeom>
        </p:spPr>
      </p:pic>
      <p:pic>
        <p:nvPicPr>
          <p:cNvPr id="252" name="그림 251">
            <a:extLst>
              <a:ext uri="{FF2B5EF4-FFF2-40B4-BE49-F238E27FC236}">
                <a16:creationId xmlns:a16="http://schemas.microsoft.com/office/drawing/2014/main" id="{2E61AC8F-B3DC-B819-296D-AA65780555CE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055557" y="4956481"/>
            <a:ext cx="1980000" cy="144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3" name="그림 252">
            <a:extLst>
              <a:ext uri="{FF2B5EF4-FFF2-40B4-BE49-F238E27FC236}">
                <a16:creationId xmlns:a16="http://schemas.microsoft.com/office/drawing/2014/main" id="{A6B17376-8558-3078-8FF4-639342FAD8A1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209346" y="4956481"/>
            <a:ext cx="1980000" cy="144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4" name="그림 253">
            <a:extLst>
              <a:ext uri="{FF2B5EF4-FFF2-40B4-BE49-F238E27FC236}">
                <a16:creationId xmlns:a16="http://schemas.microsoft.com/office/drawing/2014/main" id="{CECEF3C5-CA19-33C3-1928-1356035D1B28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5363135" y="4951168"/>
            <a:ext cx="1980000" cy="144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6" name="그림 255">
            <a:extLst>
              <a:ext uri="{FF2B5EF4-FFF2-40B4-BE49-F238E27FC236}">
                <a16:creationId xmlns:a16="http://schemas.microsoft.com/office/drawing/2014/main" id="{E6585005-FC06-34EA-703C-EA0637BD4B7B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924" y="4951168"/>
            <a:ext cx="1980000" cy="144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F36AEFD-7DB8-49FC-6563-32C89512A018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9670714" y="4951168"/>
            <a:ext cx="1980000" cy="144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825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84C5EF4F-06E6-B9A2-92D0-2403979CD2E8}"/>
              </a:ext>
            </a:extLst>
          </p:cNvPr>
          <p:cNvSpPr txBox="1"/>
          <p:nvPr/>
        </p:nvSpPr>
        <p:spPr>
          <a:xfrm>
            <a:off x="602890" y="1191098"/>
            <a:ext cx="8763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 효율성을 높이기 위해 하나의 화면에서 대부분의 업무 처리가 가능하도록 구현되어 있습니다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E5C7988-6FF4-99AA-AE5F-1EC49F2DB2B3}"/>
              </a:ext>
            </a:extLst>
          </p:cNvPr>
          <p:cNvGrpSpPr/>
          <p:nvPr/>
        </p:nvGrpSpPr>
        <p:grpSpPr>
          <a:xfrm>
            <a:off x="1424262" y="2026585"/>
            <a:ext cx="5233851" cy="4635474"/>
            <a:chOff x="1463040" y="1818137"/>
            <a:chExt cx="5068388" cy="4890617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2CE0CD7-881A-9146-9864-A2FC5C3E8387}"/>
                </a:ext>
              </a:extLst>
            </p:cNvPr>
            <p:cNvSpPr/>
            <p:nvPr/>
          </p:nvSpPr>
          <p:spPr>
            <a:xfrm>
              <a:off x="1463040" y="1827473"/>
              <a:ext cx="5068388" cy="48812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00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3CC16B6B-30EA-54BA-D404-EE7909790250}"/>
                </a:ext>
              </a:extLst>
            </p:cNvPr>
            <p:cNvSpPr/>
            <p:nvPr/>
          </p:nvSpPr>
          <p:spPr>
            <a:xfrm>
              <a:off x="1463040" y="1818137"/>
              <a:ext cx="5068388" cy="544856"/>
            </a:xfrm>
            <a:prstGeom prst="rect">
              <a:avLst/>
            </a:prstGeom>
            <a:solidFill>
              <a:srgbClr val="002D72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중복 등록 없는 쉽고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편리한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User Interface</a:t>
              </a:r>
              <a:endPara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1B6F1914-7A75-16D8-B714-D9112C4E60D8}"/>
              </a:ext>
            </a:extLst>
          </p:cNvPr>
          <p:cNvGrpSpPr/>
          <p:nvPr/>
        </p:nvGrpSpPr>
        <p:grpSpPr>
          <a:xfrm>
            <a:off x="1686805" y="3489294"/>
            <a:ext cx="4708763" cy="2958225"/>
            <a:chOff x="1333151" y="3106456"/>
            <a:chExt cx="5041864" cy="3258503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0F66C96F-E12E-8F37-F7AE-F41D3F128A10}"/>
                </a:ext>
              </a:extLst>
            </p:cNvPr>
            <p:cNvGrpSpPr/>
            <p:nvPr/>
          </p:nvGrpSpPr>
          <p:grpSpPr>
            <a:xfrm>
              <a:off x="1333151" y="3106456"/>
              <a:ext cx="5041864" cy="2762296"/>
              <a:chOff x="480561" y="2082996"/>
              <a:chExt cx="6230664" cy="3328379"/>
            </a:xfrm>
          </p:grpSpPr>
          <p:pic>
            <p:nvPicPr>
              <p:cNvPr id="47" name="그림 46">
                <a:extLst>
                  <a:ext uri="{FF2B5EF4-FFF2-40B4-BE49-F238E27FC236}">
                    <a16:creationId xmlns:a16="http://schemas.microsoft.com/office/drawing/2014/main" id="{010F7532-9C5E-ED02-53A0-3E25AC68CD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561" y="2082996"/>
                <a:ext cx="6230664" cy="3328379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B2122102-25F9-F177-45F3-E8378949C941}"/>
                  </a:ext>
                </a:extLst>
              </p:cNvPr>
              <p:cNvSpPr/>
              <p:nvPr/>
            </p:nvSpPr>
            <p:spPr>
              <a:xfrm>
                <a:off x="539221" y="3008858"/>
                <a:ext cx="3574255" cy="183473"/>
              </a:xfrm>
              <a:prstGeom prst="rect">
                <a:avLst/>
              </a:prstGeom>
              <a:solidFill>
                <a:srgbClr val="E6F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8D507B7-7593-3253-699D-8C7DAE45FD86}"/>
                  </a:ext>
                </a:extLst>
              </p:cNvPr>
              <p:cNvSpPr txBox="1"/>
              <p:nvPr/>
            </p:nvSpPr>
            <p:spPr>
              <a:xfrm>
                <a:off x="1131647" y="300826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납품정보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2544198-A2CA-2A71-16EB-B00EB22B1F3F}"/>
                  </a:ext>
                </a:extLst>
              </p:cNvPr>
              <p:cNvSpPr txBox="1"/>
              <p:nvPr/>
            </p:nvSpPr>
            <p:spPr>
              <a:xfrm>
                <a:off x="1648822" y="300826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청구내역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66492C8-9831-7A2F-2B85-5F15A0DA2513}"/>
                  </a:ext>
                </a:extLst>
              </p:cNvPr>
              <p:cNvSpPr txBox="1"/>
              <p:nvPr/>
            </p:nvSpPr>
            <p:spPr>
              <a:xfrm>
                <a:off x="2165997" y="300826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매출채권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B6DF8C7-FC98-5DA2-DA16-E64F0DEAC42C}"/>
                  </a:ext>
                </a:extLst>
              </p:cNvPr>
              <p:cNvSpPr txBox="1"/>
              <p:nvPr/>
            </p:nvSpPr>
            <p:spPr>
              <a:xfrm>
                <a:off x="2683172" y="300826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수금내역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3" name="타원 52">
                <a:extLst>
                  <a:ext uri="{FF2B5EF4-FFF2-40B4-BE49-F238E27FC236}">
                    <a16:creationId xmlns:a16="http://schemas.microsoft.com/office/drawing/2014/main" id="{A21C438C-792C-9C75-5482-19362443A309}"/>
                  </a:ext>
                </a:extLst>
              </p:cNvPr>
              <p:cNvSpPr/>
              <p:nvPr/>
            </p:nvSpPr>
            <p:spPr>
              <a:xfrm>
                <a:off x="1515041" y="3056705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76EBC66-AD8C-FDBC-3F81-F2F1BB39E398}"/>
                  </a:ext>
                </a:extLst>
              </p:cNvPr>
              <p:cNvSpPr txBox="1"/>
              <p:nvPr/>
            </p:nvSpPr>
            <p:spPr>
              <a:xfrm>
                <a:off x="1438463" y="3020277"/>
                <a:ext cx="224420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</a:t>
                </a:r>
              </a:p>
            </p:txBody>
          </p:sp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B6608C7B-E309-9AB2-2A46-7835718C3D59}"/>
                  </a:ext>
                </a:extLst>
              </p:cNvPr>
              <p:cNvSpPr/>
              <p:nvPr/>
            </p:nvSpPr>
            <p:spPr>
              <a:xfrm>
                <a:off x="2033934" y="3060329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A71F9BC-8A8C-B65F-F7D4-A8365DEF7D0E}"/>
                  </a:ext>
                </a:extLst>
              </p:cNvPr>
              <p:cNvSpPr txBox="1"/>
              <p:nvPr/>
            </p:nvSpPr>
            <p:spPr>
              <a:xfrm>
                <a:off x="1957356" y="3023901"/>
                <a:ext cx="224420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</a:t>
                </a:r>
              </a:p>
            </p:txBody>
          </p:sp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E410767F-6AC4-FFB8-384A-34DE7AF22665}"/>
                  </a:ext>
                </a:extLst>
              </p:cNvPr>
              <p:cNvSpPr/>
              <p:nvPr/>
            </p:nvSpPr>
            <p:spPr>
              <a:xfrm>
                <a:off x="2556449" y="3060329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496E8EE-7885-F94E-4CB2-795B19C07C2E}"/>
                  </a:ext>
                </a:extLst>
              </p:cNvPr>
              <p:cNvSpPr txBox="1"/>
              <p:nvPr/>
            </p:nvSpPr>
            <p:spPr>
              <a:xfrm>
                <a:off x="2489809" y="3023901"/>
                <a:ext cx="204543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</a:t>
                </a:r>
              </a:p>
            </p:txBody>
          </p:sp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89B98833-1217-85D9-9514-3E310B38058A}"/>
                  </a:ext>
                </a:extLst>
              </p:cNvPr>
              <p:cNvSpPr/>
              <p:nvPr/>
            </p:nvSpPr>
            <p:spPr>
              <a:xfrm>
                <a:off x="3083107" y="3062983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021D262-1A4C-4F3E-FED4-0893C5B04C82}"/>
                  </a:ext>
                </a:extLst>
              </p:cNvPr>
              <p:cNvSpPr txBox="1"/>
              <p:nvPr/>
            </p:nvSpPr>
            <p:spPr>
              <a:xfrm>
                <a:off x="3016467" y="3026555"/>
                <a:ext cx="204543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D54F991-EE06-5CBC-ECA1-573F15DC1A0F}"/>
                  </a:ext>
                </a:extLst>
              </p:cNvPr>
              <p:cNvSpPr txBox="1"/>
              <p:nvPr/>
            </p:nvSpPr>
            <p:spPr>
              <a:xfrm>
                <a:off x="609033" y="3009380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rgbClr val="5069F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기본정보</a:t>
                </a:r>
                <a:endParaRPr lang="en-US" altLang="ko-KR" sz="600" b="1" spc="-70" dirty="0">
                  <a:solidFill>
                    <a:srgbClr val="5069F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7F9A323B-62C7-61C9-738B-533F389841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568" y="3190124"/>
                <a:ext cx="415032" cy="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2F5DCE4A-257A-2DB8-5526-E3EEBD231CA6}"/>
                  </a:ext>
                </a:extLst>
              </p:cNvPr>
              <p:cNvSpPr/>
              <p:nvPr/>
            </p:nvSpPr>
            <p:spPr>
              <a:xfrm>
                <a:off x="526524" y="2960066"/>
                <a:ext cx="2914940" cy="277091"/>
              </a:xfrm>
              <a:prstGeom prst="rect">
                <a:avLst/>
              </a:prstGeom>
              <a:noFill/>
              <a:ln w="38100">
                <a:solidFill>
                  <a:srgbClr val="002D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ED8F0B4E-5930-1B8E-FF4A-3FA30ACC8268}"/>
                </a:ext>
              </a:extLst>
            </p:cNvPr>
            <p:cNvGrpSpPr/>
            <p:nvPr/>
          </p:nvGrpSpPr>
          <p:grpSpPr>
            <a:xfrm>
              <a:off x="1889458" y="4397277"/>
              <a:ext cx="3599147" cy="1501707"/>
              <a:chOff x="1178130" y="3722697"/>
              <a:chExt cx="4110989" cy="1778941"/>
            </a:xfrm>
          </p:grpSpPr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A781B093-1EA8-4545-A057-6DF4E3BF0C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8130" y="3740695"/>
                <a:ext cx="4110989" cy="1760943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sp>
            <p:nvSpPr>
              <p:cNvPr id="66" name="직사각형 65">
                <a:extLst>
                  <a:ext uri="{FF2B5EF4-FFF2-40B4-BE49-F238E27FC236}">
                    <a16:creationId xmlns:a16="http://schemas.microsoft.com/office/drawing/2014/main" id="{A41C4D58-A71D-877D-9398-6C64C43F88DD}"/>
                  </a:ext>
                </a:extLst>
              </p:cNvPr>
              <p:cNvSpPr/>
              <p:nvPr/>
            </p:nvSpPr>
            <p:spPr>
              <a:xfrm>
                <a:off x="1193682" y="3771489"/>
                <a:ext cx="3574255" cy="183473"/>
              </a:xfrm>
              <a:prstGeom prst="rect">
                <a:avLst/>
              </a:prstGeom>
              <a:solidFill>
                <a:srgbClr val="E6F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D99E630-5581-1097-01B8-B4A59EBA8F72}"/>
                  </a:ext>
                </a:extLst>
              </p:cNvPr>
              <p:cNvSpPr txBox="1"/>
              <p:nvPr/>
            </p:nvSpPr>
            <p:spPr>
              <a:xfrm>
                <a:off x="1786108" y="3770892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납품정보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2777B71-7587-1A77-6467-2BD800F21CEF}"/>
                  </a:ext>
                </a:extLst>
              </p:cNvPr>
              <p:cNvSpPr txBox="1"/>
              <p:nvPr/>
            </p:nvSpPr>
            <p:spPr>
              <a:xfrm>
                <a:off x="2303283" y="3770892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rgbClr val="5069F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청구내역</a:t>
                </a:r>
                <a:endParaRPr lang="en-US" altLang="ko-KR" sz="600" b="1" spc="-70" dirty="0">
                  <a:solidFill>
                    <a:srgbClr val="5069F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3BB4FFB-B57A-A877-FC54-36B5FBDA89A4}"/>
                  </a:ext>
                </a:extLst>
              </p:cNvPr>
              <p:cNvSpPr txBox="1"/>
              <p:nvPr/>
            </p:nvSpPr>
            <p:spPr>
              <a:xfrm>
                <a:off x="2820458" y="3770892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매출채권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AD42597-5FEF-95A4-16E6-A24C18272F0E}"/>
                  </a:ext>
                </a:extLst>
              </p:cNvPr>
              <p:cNvSpPr txBox="1"/>
              <p:nvPr/>
            </p:nvSpPr>
            <p:spPr>
              <a:xfrm>
                <a:off x="3337633" y="3770892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수금내역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A005E66B-8763-F252-47EC-27912D8F9C97}"/>
                  </a:ext>
                </a:extLst>
              </p:cNvPr>
              <p:cNvSpPr/>
              <p:nvPr/>
            </p:nvSpPr>
            <p:spPr>
              <a:xfrm>
                <a:off x="2169502" y="3819336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6107302-38DA-ABEC-BCB4-95E63E5A4EA3}"/>
                  </a:ext>
                </a:extLst>
              </p:cNvPr>
              <p:cNvSpPr txBox="1"/>
              <p:nvPr/>
            </p:nvSpPr>
            <p:spPr>
              <a:xfrm>
                <a:off x="2092924" y="3782908"/>
                <a:ext cx="224420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</a:t>
                </a:r>
              </a:p>
            </p:txBody>
          </p:sp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5BADC0B9-D01F-F54E-6653-A4626B549D45}"/>
                  </a:ext>
                </a:extLst>
              </p:cNvPr>
              <p:cNvSpPr/>
              <p:nvPr/>
            </p:nvSpPr>
            <p:spPr>
              <a:xfrm>
                <a:off x="2688395" y="3822960"/>
                <a:ext cx="87503" cy="84312"/>
              </a:xfrm>
              <a:prstGeom prst="ellipse">
                <a:avLst/>
              </a:prstGeom>
              <a:solidFill>
                <a:srgbClr val="5069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CAD1504-916F-FBB7-0BD4-0167DE505164}"/>
                  </a:ext>
                </a:extLst>
              </p:cNvPr>
              <p:cNvSpPr txBox="1"/>
              <p:nvPr/>
            </p:nvSpPr>
            <p:spPr>
              <a:xfrm>
                <a:off x="2615925" y="3784188"/>
                <a:ext cx="224420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</a:t>
                </a:r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724647E0-2216-3ECF-8565-8BE70A31FA7F}"/>
                  </a:ext>
                </a:extLst>
              </p:cNvPr>
              <p:cNvSpPr/>
              <p:nvPr/>
            </p:nvSpPr>
            <p:spPr>
              <a:xfrm>
                <a:off x="3210910" y="3822960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E3D7DD6-B787-712E-852F-39AB5BBE2527}"/>
                  </a:ext>
                </a:extLst>
              </p:cNvPr>
              <p:cNvSpPr txBox="1"/>
              <p:nvPr/>
            </p:nvSpPr>
            <p:spPr>
              <a:xfrm>
                <a:off x="3144270" y="3786532"/>
                <a:ext cx="204543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</a:t>
                </a:r>
              </a:p>
            </p:txBody>
          </p:sp>
          <p:sp>
            <p:nvSpPr>
              <p:cNvPr id="77" name="타원 76">
                <a:extLst>
                  <a:ext uri="{FF2B5EF4-FFF2-40B4-BE49-F238E27FC236}">
                    <a16:creationId xmlns:a16="http://schemas.microsoft.com/office/drawing/2014/main" id="{47D9319A-1C2E-49F0-4C77-AA1A10042EA4}"/>
                  </a:ext>
                </a:extLst>
              </p:cNvPr>
              <p:cNvSpPr/>
              <p:nvPr/>
            </p:nvSpPr>
            <p:spPr>
              <a:xfrm>
                <a:off x="3737568" y="3825614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E04ACCA-72BB-8E4F-19A7-43384C57F1C3}"/>
                  </a:ext>
                </a:extLst>
              </p:cNvPr>
              <p:cNvSpPr txBox="1"/>
              <p:nvPr/>
            </p:nvSpPr>
            <p:spPr>
              <a:xfrm>
                <a:off x="3670928" y="3789186"/>
                <a:ext cx="204543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2E585C-6597-C4D3-E2D2-E7183710E14D}"/>
                  </a:ext>
                </a:extLst>
              </p:cNvPr>
              <p:cNvSpPr txBox="1"/>
              <p:nvPr/>
            </p:nvSpPr>
            <p:spPr>
              <a:xfrm>
                <a:off x="1263494" y="377201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기본정보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80" name="직선 연결선 79">
                <a:extLst>
                  <a:ext uri="{FF2B5EF4-FFF2-40B4-BE49-F238E27FC236}">
                    <a16:creationId xmlns:a16="http://schemas.microsoft.com/office/drawing/2014/main" id="{6C4951CE-B4F1-4342-15BA-5C88E4C8A3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4647" y="3954962"/>
                <a:ext cx="377302" cy="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BF6614BC-C463-3AE2-BF38-3B045D76E225}"/>
                  </a:ext>
                </a:extLst>
              </p:cNvPr>
              <p:cNvSpPr/>
              <p:nvPr/>
            </p:nvSpPr>
            <p:spPr>
              <a:xfrm>
                <a:off x="1263494" y="4017786"/>
                <a:ext cx="228267" cy="849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5FD41A44-1F53-AF21-D96A-4B6DE053D1F1}"/>
                  </a:ext>
                </a:extLst>
              </p:cNvPr>
              <p:cNvSpPr/>
              <p:nvPr/>
            </p:nvSpPr>
            <p:spPr>
              <a:xfrm>
                <a:off x="1180985" y="3722697"/>
                <a:ext cx="2914940" cy="277091"/>
              </a:xfrm>
              <a:prstGeom prst="rect">
                <a:avLst/>
              </a:prstGeom>
              <a:noFill/>
              <a:ln w="38100">
                <a:solidFill>
                  <a:srgbClr val="002D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27233D0-CCE2-31EA-75E6-869205206A66}"/>
                  </a:ext>
                </a:extLst>
              </p:cNvPr>
              <p:cNvSpPr txBox="1"/>
              <p:nvPr/>
            </p:nvSpPr>
            <p:spPr>
              <a:xfrm>
                <a:off x="1234794" y="5272844"/>
                <a:ext cx="626454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검색건수</a:t>
                </a:r>
                <a:r>
                  <a:rPr lang="en-US" altLang="ko-KR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10</a:t>
                </a:r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12EA7D88-A59F-D84A-89ED-1F3F3F9D8887}"/>
                </a:ext>
              </a:extLst>
            </p:cNvPr>
            <p:cNvGrpSpPr/>
            <p:nvPr/>
          </p:nvGrpSpPr>
          <p:grpSpPr>
            <a:xfrm>
              <a:off x="2727045" y="4993986"/>
              <a:ext cx="3575472" cy="1370973"/>
              <a:chOff x="3148424" y="4672206"/>
              <a:chExt cx="4139825" cy="1778942"/>
            </a:xfrm>
          </p:grpSpPr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E7734F7B-33FF-7DE1-44EC-DE0B3FA4816C}"/>
                  </a:ext>
                </a:extLst>
              </p:cNvPr>
              <p:cNvSpPr/>
              <p:nvPr/>
            </p:nvSpPr>
            <p:spPr>
              <a:xfrm>
                <a:off x="3148424" y="4672208"/>
                <a:ext cx="4139825" cy="1778940"/>
              </a:xfrm>
              <a:prstGeom prst="rect">
                <a:avLst/>
              </a:prstGeom>
              <a:solidFill>
                <a:srgbClr val="EDEDED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86" name="그림 85">
                <a:extLst>
                  <a:ext uri="{FF2B5EF4-FFF2-40B4-BE49-F238E27FC236}">
                    <a16:creationId xmlns:a16="http://schemas.microsoft.com/office/drawing/2014/main" id="{15D8659E-7BB9-A9FE-ED6F-697FF812CB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7260" y="4690204"/>
                <a:ext cx="4110989" cy="176094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0DB48607-1570-5EDF-B317-C52241DFE6C0}"/>
                  </a:ext>
                </a:extLst>
              </p:cNvPr>
              <p:cNvSpPr/>
              <p:nvPr/>
            </p:nvSpPr>
            <p:spPr>
              <a:xfrm>
                <a:off x="3192812" y="4720998"/>
                <a:ext cx="3574255" cy="183473"/>
              </a:xfrm>
              <a:prstGeom prst="rect">
                <a:avLst/>
              </a:prstGeom>
              <a:solidFill>
                <a:srgbClr val="E6F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48B957C-105B-E73D-A7A4-41D2CB02F8F0}"/>
                  </a:ext>
                </a:extLst>
              </p:cNvPr>
              <p:cNvSpPr txBox="1"/>
              <p:nvPr/>
            </p:nvSpPr>
            <p:spPr>
              <a:xfrm>
                <a:off x="3785238" y="472040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납품정보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ACF2F68-58F1-2835-041E-E7DF8614C66C}"/>
                  </a:ext>
                </a:extLst>
              </p:cNvPr>
              <p:cNvSpPr txBox="1"/>
              <p:nvPr/>
            </p:nvSpPr>
            <p:spPr>
              <a:xfrm>
                <a:off x="4302413" y="472040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청구내역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05948BF-E3DA-8134-4E5C-02CD593DE2C2}"/>
                  </a:ext>
                </a:extLst>
              </p:cNvPr>
              <p:cNvSpPr txBox="1"/>
              <p:nvPr/>
            </p:nvSpPr>
            <p:spPr>
              <a:xfrm>
                <a:off x="4819588" y="472040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매출채권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DECC1D4-1C51-121A-8C91-2F1DF7224AE8}"/>
                  </a:ext>
                </a:extLst>
              </p:cNvPr>
              <p:cNvSpPr txBox="1"/>
              <p:nvPr/>
            </p:nvSpPr>
            <p:spPr>
              <a:xfrm>
                <a:off x="5336763" y="4720401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rgbClr val="5069F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수금내역</a:t>
                </a:r>
                <a:endParaRPr lang="en-US" altLang="ko-KR" sz="600" b="1" spc="-70" dirty="0">
                  <a:solidFill>
                    <a:srgbClr val="5069F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883F2D6D-934F-48DA-5BF5-C4E362748519}"/>
                  </a:ext>
                </a:extLst>
              </p:cNvPr>
              <p:cNvSpPr/>
              <p:nvPr/>
            </p:nvSpPr>
            <p:spPr>
              <a:xfrm>
                <a:off x="4168632" y="4768845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30013394-5340-F3E5-73EC-200CBA52CCE9}"/>
                  </a:ext>
                </a:extLst>
              </p:cNvPr>
              <p:cNvSpPr txBox="1"/>
              <p:nvPr/>
            </p:nvSpPr>
            <p:spPr>
              <a:xfrm>
                <a:off x="4092054" y="4732417"/>
                <a:ext cx="224420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</a:t>
                </a:r>
              </a:p>
            </p:txBody>
          </p:sp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15B0C2DE-203B-BEBA-0CE4-6A993FED118C}"/>
                  </a:ext>
                </a:extLst>
              </p:cNvPr>
              <p:cNvSpPr/>
              <p:nvPr/>
            </p:nvSpPr>
            <p:spPr>
              <a:xfrm>
                <a:off x="4687525" y="4772469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C14C0A7-5698-4AD6-A0D2-3A2B8A353C09}"/>
                  </a:ext>
                </a:extLst>
              </p:cNvPr>
              <p:cNvSpPr txBox="1"/>
              <p:nvPr/>
            </p:nvSpPr>
            <p:spPr>
              <a:xfrm>
                <a:off x="4606880" y="4733697"/>
                <a:ext cx="240772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10```</a:t>
                </a:r>
              </a:p>
            </p:txBody>
          </p:sp>
          <p:sp>
            <p:nvSpPr>
              <p:cNvPr id="96" name="타원 95">
                <a:extLst>
                  <a:ext uri="{FF2B5EF4-FFF2-40B4-BE49-F238E27FC236}">
                    <a16:creationId xmlns:a16="http://schemas.microsoft.com/office/drawing/2014/main" id="{C575B9AB-63B3-097B-A497-AB706E575F03}"/>
                  </a:ext>
                </a:extLst>
              </p:cNvPr>
              <p:cNvSpPr/>
              <p:nvPr/>
            </p:nvSpPr>
            <p:spPr>
              <a:xfrm>
                <a:off x="5210040" y="4772469"/>
                <a:ext cx="87503" cy="8431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47D1F33-C235-C5AA-A079-D6755A3A8170}"/>
                  </a:ext>
                </a:extLst>
              </p:cNvPr>
              <p:cNvSpPr txBox="1"/>
              <p:nvPr/>
            </p:nvSpPr>
            <p:spPr>
              <a:xfrm>
                <a:off x="5143400" y="4736041"/>
                <a:ext cx="204543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</a:t>
                </a:r>
              </a:p>
            </p:txBody>
          </p:sp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BC8EAB2E-7AFD-3C85-6D18-5A44A3E6B8C0}"/>
                  </a:ext>
                </a:extLst>
              </p:cNvPr>
              <p:cNvSpPr/>
              <p:nvPr/>
            </p:nvSpPr>
            <p:spPr>
              <a:xfrm>
                <a:off x="5736698" y="4775123"/>
                <a:ext cx="87503" cy="84312"/>
              </a:xfrm>
              <a:prstGeom prst="ellipse">
                <a:avLst/>
              </a:prstGeom>
              <a:solidFill>
                <a:srgbClr val="5069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3921B64-88A5-DB26-4018-F434357497B5}"/>
                  </a:ext>
                </a:extLst>
              </p:cNvPr>
              <p:cNvSpPr txBox="1"/>
              <p:nvPr/>
            </p:nvSpPr>
            <p:spPr>
              <a:xfrm>
                <a:off x="5670058" y="4738700"/>
                <a:ext cx="204543" cy="153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400" spc="-70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3E761280-F898-2C3C-4AD6-1A0E307CA70D}"/>
                  </a:ext>
                </a:extLst>
              </p:cNvPr>
              <p:cNvSpPr txBox="1"/>
              <p:nvPr/>
            </p:nvSpPr>
            <p:spPr>
              <a:xfrm>
                <a:off x="3262624" y="4721520"/>
                <a:ext cx="456535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기본정보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101" name="직선 연결선 100">
                <a:extLst>
                  <a:ext uri="{FF2B5EF4-FFF2-40B4-BE49-F238E27FC236}">
                    <a16:creationId xmlns:a16="http://schemas.microsoft.com/office/drawing/2014/main" id="{D4D6CBBB-40C6-8BFB-9F36-18F9D8EEB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4007" y="4904471"/>
                <a:ext cx="377302" cy="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직사각형 101">
                <a:extLst>
                  <a:ext uri="{FF2B5EF4-FFF2-40B4-BE49-F238E27FC236}">
                    <a16:creationId xmlns:a16="http://schemas.microsoft.com/office/drawing/2014/main" id="{BF20E209-424C-6171-8909-0E41CB5F17C5}"/>
                  </a:ext>
                </a:extLst>
              </p:cNvPr>
              <p:cNvSpPr/>
              <p:nvPr/>
            </p:nvSpPr>
            <p:spPr>
              <a:xfrm>
                <a:off x="3262624" y="4967295"/>
                <a:ext cx="228267" cy="849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" name="직사각형 102">
                <a:extLst>
                  <a:ext uri="{FF2B5EF4-FFF2-40B4-BE49-F238E27FC236}">
                    <a16:creationId xmlns:a16="http://schemas.microsoft.com/office/drawing/2014/main" id="{52CFEBC3-B98C-1A0A-D761-DD2CA1C45E6D}"/>
                  </a:ext>
                </a:extLst>
              </p:cNvPr>
              <p:cNvSpPr/>
              <p:nvPr/>
            </p:nvSpPr>
            <p:spPr>
              <a:xfrm>
                <a:off x="3180115" y="4672206"/>
                <a:ext cx="2914940" cy="277091"/>
              </a:xfrm>
              <a:prstGeom prst="rect">
                <a:avLst/>
              </a:prstGeom>
              <a:noFill/>
              <a:ln w="38100">
                <a:solidFill>
                  <a:srgbClr val="002D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04" name="그림 103">
                <a:extLst>
                  <a:ext uri="{FF2B5EF4-FFF2-40B4-BE49-F238E27FC236}">
                    <a16:creationId xmlns:a16="http://schemas.microsoft.com/office/drawing/2014/main" id="{60360657-E4AE-A2A5-F199-45CADC8649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63" t="23527" b="37277"/>
              <a:stretch/>
            </p:blipFill>
            <p:spPr>
              <a:xfrm>
                <a:off x="3235927" y="5063753"/>
                <a:ext cx="4027295" cy="111030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7E8E31AC-94DC-3AB8-DB8A-22F71528B003}"/>
                  </a:ext>
                </a:extLst>
              </p:cNvPr>
              <p:cNvSpPr txBox="1"/>
              <p:nvPr/>
            </p:nvSpPr>
            <p:spPr>
              <a:xfrm>
                <a:off x="3235927" y="6196263"/>
                <a:ext cx="590546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검색건수</a:t>
                </a:r>
                <a:r>
                  <a:rPr lang="en-US" altLang="ko-KR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: 6</a:t>
                </a:r>
                <a:r>
                  <a:rPr lang="ko-KR" altLang="en-US" sz="6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건</a:t>
                </a:r>
                <a:endParaRPr lang="en-US" altLang="ko-KR" sz="600" b="1" spc="-70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C4335F3A-95A1-C6D0-3416-CECC158B2FA6}"/>
                  </a:ext>
                </a:extLst>
              </p:cNvPr>
              <p:cNvGrpSpPr/>
              <p:nvPr/>
            </p:nvGrpSpPr>
            <p:grpSpPr>
              <a:xfrm>
                <a:off x="4414480" y="5237874"/>
                <a:ext cx="539115" cy="928509"/>
                <a:chOff x="4349163" y="5200550"/>
                <a:chExt cx="539115" cy="928509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A2F33EB3-6AA4-020A-CAA2-C6311B33B4EE}"/>
                    </a:ext>
                  </a:extLst>
                </p:cNvPr>
                <p:cNvSpPr txBox="1"/>
                <p:nvPr/>
              </p:nvSpPr>
              <p:spPr>
                <a:xfrm>
                  <a:off x="4349163" y="5200550"/>
                  <a:ext cx="539115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민국솔루션㈜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34DF10E8-0A2A-8761-591A-BBB2051C51DB}"/>
                    </a:ext>
                  </a:extLst>
                </p:cNvPr>
                <p:cNvSpPr txBox="1"/>
                <p:nvPr/>
              </p:nvSpPr>
              <p:spPr>
                <a:xfrm>
                  <a:off x="4349163" y="5355474"/>
                  <a:ext cx="539115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민국솔루션㈜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A4D65DA1-ACFF-98EE-BA6C-5B929B57CE90}"/>
                    </a:ext>
                  </a:extLst>
                </p:cNvPr>
                <p:cNvSpPr txBox="1"/>
                <p:nvPr/>
              </p:nvSpPr>
              <p:spPr>
                <a:xfrm>
                  <a:off x="4349163" y="5510398"/>
                  <a:ext cx="539115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민국솔루션㈜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8AA97A4E-62D1-B166-BC86-0283CEFA1957}"/>
                    </a:ext>
                  </a:extLst>
                </p:cNvPr>
                <p:cNvSpPr txBox="1"/>
                <p:nvPr/>
              </p:nvSpPr>
              <p:spPr>
                <a:xfrm>
                  <a:off x="4349163" y="5665322"/>
                  <a:ext cx="539115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민국솔루션㈜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74757C6F-333E-359E-A5BB-4DD1C00A7C65}"/>
                    </a:ext>
                  </a:extLst>
                </p:cNvPr>
                <p:cNvSpPr txBox="1"/>
                <p:nvPr/>
              </p:nvSpPr>
              <p:spPr>
                <a:xfrm>
                  <a:off x="4349163" y="5820246"/>
                  <a:ext cx="539115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민국솔루션㈜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268C2BD3-0ABB-B1E6-3689-F81110E34292}"/>
                    </a:ext>
                  </a:extLst>
                </p:cNvPr>
                <p:cNvSpPr txBox="1"/>
                <p:nvPr/>
              </p:nvSpPr>
              <p:spPr>
                <a:xfrm>
                  <a:off x="4349163" y="5975171"/>
                  <a:ext cx="539115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민국솔루션㈜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1703A164-7970-50A1-8AFD-13D6E8278B90}"/>
                  </a:ext>
                </a:extLst>
              </p:cNvPr>
              <p:cNvGrpSpPr/>
              <p:nvPr/>
            </p:nvGrpSpPr>
            <p:grpSpPr>
              <a:xfrm>
                <a:off x="5455424" y="5240893"/>
                <a:ext cx="593027" cy="928509"/>
                <a:chOff x="5393917" y="5199759"/>
                <a:chExt cx="593027" cy="928509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9BA23861-F291-112E-F86B-BBF8EFBE0223}"/>
                    </a:ext>
                  </a:extLst>
                </p:cNvPr>
                <p:cNvSpPr txBox="1"/>
                <p:nvPr/>
              </p:nvSpPr>
              <p:spPr>
                <a:xfrm>
                  <a:off x="5393917" y="5199759"/>
                  <a:ext cx="593027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현금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7737179-5657-407B-F42D-4B173B795A36}"/>
                    </a:ext>
                  </a:extLst>
                </p:cNvPr>
                <p:cNvSpPr txBox="1"/>
                <p:nvPr/>
              </p:nvSpPr>
              <p:spPr>
                <a:xfrm>
                  <a:off x="5393917" y="5354683"/>
                  <a:ext cx="593027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현금</a:t>
                  </a:r>
                  <a:endParaRPr lang="en-US" altLang="ko-KR" sz="400" b="1" spc="-70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748BB3AC-CCF9-BBBA-E11F-CE0F520FB81A}"/>
                    </a:ext>
                  </a:extLst>
                </p:cNvPr>
                <p:cNvSpPr txBox="1"/>
                <p:nvPr/>
              </p:nvSpPr>
              <p:spPr>
                <a:xfrm>
                  <a:off x="5393917" y="5509607"/>
                  <a:ext cx="593027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현금</a:t>
                  </a: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4880FA31-D4F0-B3A8-E456-4DE81CDB3367}"/>
                    </a:ext>
                  </a:extLst>
                </p:cNvPr>
                <p:cNvSpPr txBox="1"/>
                <p:nvPr/>
              </p:nvSpPr>
              <p:spPr>
                <a:xfrm>
                  <a:off x="5393917" y="5664531"/>
                  <a:ext cx="593027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현금</a:t>
                  </a: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F86CD76F-7422-D109-EB69-6CAFA79FDB59}"/>
                    </a:ext>
                  </a:extLst>
                </p:cNvPr>
                <p:cNvSpPr txBox="1"/>
                <p:nvPr/>
              </p:nvSpPr>
              <p:spPr>
                <a:xfrm>
                  <a:off x="5393917" y="5819455"/>
                  <a:ext cx="593027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현금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806A5E69-573F-8A69-562D-24AEFE49C687}"/>
                    </a:ext>
                  </a:extLst>
                </p:cNvPr>
                <p:cNvSpPr txBox="1"/>
                <p:nvPr/>
              </p:nvSpPr>
              <p:spPr>
                <a:xfrm>
                  <a:off x="5393917" y="5974380"/>
                  <a:ext cx="593027" cy="153888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400" b="1" spc="-70" dirty="0">
                      <a:solidFill>
                        <a:schemeClr val="bg1">
                          <a:lumMod val="50000"/>
                        </a:schemeClr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현금</a:t>
                  </a:r>
                </a:p>
              </p:txBody>
            </p:sp>
          </p:grpSp>
        </p:grpSp>
      </p:grp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6807CB32-B0E4-A6A8-6654-9E5927290864}"/>
              </a:ext>
            </a:extLst>
          </p:cNvPr>
          <p:cNvSpPr/>
          <p:nvPr/>
        </p:nvSpPr>
        <p:spPr>
          <a:xfrm>
            <a:off x="1463821" y="2614007"/>
            <a:ext cx="4997940" cy="782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563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</a:rPr>
              <a:t>한 화면에서 메뉴 이동 없이 관련정보 조회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활용 가능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marL="182563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</a:rPr>
              <a:t>영업 진행에 따라 이전 단계의 데이터 그대로 연계 활용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B9B2AE4-F795-6480-13A1-A2D512C9EADA}"/>
              </a:ext>
            </a:extLst>
          </p:cNvPr>
          <p:cNvSpPr txBox="1"/>
          <p:nvPr/>
        </p:nvSpPr>
        <p:spPr>
          <a:xfrm>
            <a:off x="602890" y="554817"/>
            <a:ext cx="75828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특장점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쉽고 편리한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Single View Interface </a:t>
            </a:r>
            <a:endParaRPr lang="ko-KR" altLang="en-US" sz="2800" b="1" spc="-70" dirty="0">
              <a:solidFill>
                <a:srgbClr val="002D7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7B902D9-B416-7B3F-5946-6AB43DD7B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313" y="2010671"/>
            <a:ext cx="3389766" cy="469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1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AB69EA57-067F-6585-7493-436CCC5D8164}"/>
              </a:ext>
            </a:extLst>
          </p:cNvPr>
          <p:cNvSpPr txBox="1"/>
          <p:nvPr/>
        </p:nvSpPr>
        <p:spPr>
          <a:xfrm>
            <a:off x="602889" y="554817"/>
            <a:ext cx="7223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기능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고객정보 통합 관리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452AD5B-B060-10A0-D3B3-CD80707AB68D}"/>
              </a:ext>
            </a:extLst>
          </p:cNvPr>
          <p:cNvSpPr/>
          <p:nvPr/>
        </p:nvSpPr>
        <p:spPr>
          <a:xfrm>
            <a:off x="8247410" y="2889432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분산된 도구로 관리 중인 고객정보 통합 관리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C3C527B-F2CD-75AF-5444-9EEA9A44A72F}"/>
              </a:ext>
            </a:extLst>
          </p:cNvPr>
          <p:cNvSpPr/>
          <p:nvPr/>
        </p:nvSpPr>
        <p:spPr>
          <a:xfrm>
            <a:off x="8247410" y="2307567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거래처 및 담당고객 정보 관리항목 표준화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52AFA35-D35A-943F-5CAC-60606CAF1BB6}"/>
              </a:ext>
            </a:extLst>
          </p:cNvPr>
          <p:cNvSpPr/>
          <p:nvPr/>
        </p:nvSpPr>
        <p:spPr>
          <a:xfrm>
            <a:off x="8247410" y="3471297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모든 상담이력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영업자료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히스토리 통합 관리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DDCFB5C-C999-8AB4-23B1-F28BF2CC9361}"/>
              </a:ext>
            </a:extLst>
          </p:cNvPr>
          <p:cNvSpPr/>
          <p:nvPr/>
        </p:nvSpPr>
        <p:spPr>
          <a:xfrm>
            <a:off x="8247410" y="4053162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영업기회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계약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납품품목 등 거래이력 통합 관리 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F151818-37E5-C08A-15E0-E0DCACF679AB}"/>
              </a:ext>
            </a:extLst>
          </p:cNvPr>
          <p:cNvSpPr/>
          <p:nvPr/>
        </p:nvSpPr>
        <p:spPr>
          <a:xfrm>
            <a:off x="8247410" y="4635028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Single View Interface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편리한 관련 정보 조회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B513C-6919-6E2D-F633-5982E976C265}"/>
              </a:ext>
            </a:extLst>
          </p:cNvPr>
          <p:cNvSpPr txBox="1"/>
          <p:nvPr/>
        </p:nvSpPr>
        <p:spPr>
          <a:xfrm>
            <a:off x="602890" y="1191098"/>
            <a:ext cx="11345270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고객정보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관련된 상담이력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거래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영업자료를 통합 관리함으로써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영업의 효율성과 생산성을 높일 수 있습니다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spc="-7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A968DF6-B61B-B581-8B49-FB38EFEBB4A9}"/>
              </a:ext>
            </a:extLst>
          </p:cNvPr>
          <p:cNvGrpSpPr/>
          <p:nvPr/>
        </p:nvGrpSpPr>
        <p:grpSpPr>
          <a:xfrm>
            <a:off x="957724" y="2246812"/>
            <a:ext cx="6868882" cy="3903411"/>
            <a:chOff x="602889" y="2200646"/>
            <a:chExt cx="7345856" cy="4080205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D5341AE5-458F-9714-97C4-374B6836B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889" y="2200646"/>
              <a:ext cx="7116276" cy="295759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9F18886A-1237-F3FA-827A-6544B4EA8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7198" y="4331073"/>
              <a:ext cx="6861547" cy="1949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960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A190077-0FF8-709E-C88A-759DA754F8C3}"/>
              </a:ext>
            </a:extLst>
          </p:cNvPr>
          <p:cNvSpPr txBox="1"/>
          <p:nvPr/>
        </p:nvSpPr>
        <p:spPr>
          <a:xfrm>
            <a:off x="602890" y="554817"/>
            <a:ext cx="10136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기능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영업활동 관리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Smart Sales Board)</a:t>
            </a:r>
            <a:endParaRPr lang="ko-KR" altLang="en-US" sz="2800" b="1" spc="-70" dirty="0">
              <a:solidFill>
                <a:srgbClr val="002D7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B95996F-CE22-5280-F1F0-302A97E278E7}"/>
              </a:ext>
            </a:extLst>
          </p:cNvPr>
          <p:cNvSpPr/>
          <p:nvPr/>
        </p:nvSpPr>
        <p:spPr>
          <a:xfrm>
            <a:off x="8221616" y="2884081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영업정보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Drag &amp; Drop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방식의 간편한 일정 등록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7F9D815-7FE1-169F-EC31-FAA5CEB11827}"/>
              </a:ext>
            </a:extLst>
          </p:cNvPr>
          <p:cNvSpPr/>
          <p:nvPr/>
        </p:nvSpPr>
        <p:spPr>
          <a:xfrm>
            <a:off x="8221616" y="2304701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납품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/AS/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 미팅 등 목적에 맞는 캘린더 관리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CE53E9A-E393-079F-A9FD-3C9679CB0554}"/>
              </a:ext>
            </a:extLst>
          </p:cNvPr>
          <p:cNvSpPr/>
          <p:nvPr/>
        </p:nvSpPr>
        <p:spPr>
          <a:xfrm>
            <a:off x="8221616" y="3463461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미팅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전화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E-Mail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 접촉이력 통합 관리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72CFCF6-A833-2AEC-4D81-42E1DA3F6950}"/>
              </a:ext>
            </a:extLst>
          </p:cNvPr>
          <p:cNvSpPr/>
          <p:nvPr/>
        </p:nvSpPr>
        <p:spPr>
          <a:xfrm>
            <a:off x="8221616" y="4042842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유지보수 재계약 시점 등 주요 영업일정 관리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A9D05C0-C671-49E4-F521-A134B05F318F}"/>
              </a:ext>
            </a:extLst>
          </p:cNvPr>
          <p:cNvSpPr/>
          <p:nvPr/>
        </p:nvSpPr>
        <p:spPr>
          <a:xfrm>
            <a:off x="8221616" y="4622223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Single View Interface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편리한 관련 정보 조회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13D9B1-B6FB-54A8-17EC-B0C1C5A90814}"/>
              </a:ext>
            </a:extLst>
          </p:cNvPr>
          <p:cNvSpPr txBox="1"/>
          <p:nvPr/>
        </p:nvSpPr>
        <p:spPr>
          <a:xfrm>
            <a:off x="602889" y="1191098"/>
            <a:ext cx="11510733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효율적인 영업활동을 위해 다양한 목적의 일정들을 캘린더로 구분 관리하고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 접촉이력과 자료를 하나로 관리할 수 있습니다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1F4EF7-6281-6CE8-8403-1C78E835054E}"/>
              </a:ext>
            </a:extLst>
          </p:cNvPr>
          <p:cNvGrpSpPr/>
          <p:nvPr/>
        </p:nvGrpSpPr>
        <p:grpSpPr>
          <a:xfrm>
            <a:off x="931816" y="2235056"/>
            <a:ext cx="6890494" cy="3769020"/>
            <a:chOff x="931816" y="2235056"/>
            <a:chExt cx="6890494" cy="3769020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DC3B828-1A7B-C344-B80B-2EA8056E5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1816" y="2235056"/>
              <a:ext cx="5971627" cy="3302219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D42634BE-4682-1078-C92B-01A2B0821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075" b="18982" l="8732" r="3602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1" t="2212" r="60564" b="79155"/>
            <a:stretch/>
          </p:blipFill>
          <p:spPr>
            <a:xfrm flipV="1">
              <a:off x="1519230" y="2983786"/>
              <a:ext cx="1822251" cy="56043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C73185-8AE9-7D8E-2E1E-E1CD09CC6FDC}"/>
                </a:ext>
              </a:extLst>
            </p:cNvPr>
            <p:cNvSpPr txBox="1"/>
            <p:nvPr/>
          </p:nvSpPr>
          <p:spPr>
            <a:xfrm>
              <a:off x="2140276" y="3450587"/>
              <a:ext cx="2303398" cy="26161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spc="-7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Drag &amp; Drop</a:t>
              </a:r>
              <a:r>
                <a:rPr lang="ko-KR" altLang="en-US" sz="1100" spc="-7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으로 일정 계획 수립</a:t>
              </a:r>
              <a:endParaRPr lang="en-US" altLang="ko-KR" sz="1100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BB1E994-5508-3D9D-7A4B-29571FD5E40A}"/>
                </a:ext>
              </a:extLst>
            </p:cNvPr>
            <p:cNvSpPr/>
            <p:nvPr/>
          </p:nvSpPr>
          <p:spPr>
            <a:xfrm>
              <a:off x="931816" y="3259264"/>
              <a:ext cx="1084238" cy="322128"/>
            </a:xfrm>
            <a:prstGeom prst="rect">
              <a:avLst/>
            </a:prstGeom>
            <a:noFill/>
            <a:ln w="38100">
              <a:solidFill>
                <a:srgbClr val="002D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DE057C4-7223-6C33-D2A3-2CC943FA8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19230" y="4150229"/>
              <a:ext cx="6303080" cy="185384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71451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A190077-0FF8-709E-C88A-759DA754F8C3}"/>
              </a:ext>
            </a:extLst>
          </p:cNvPr>
          <p:cNvSpPr txBox="1"/>
          <p:nvPr/>
        </p:nvSpPr>
        <p:spPr>
          <a:xfrm>
            <a:off x="602890" y="554817"/>
            <a:ext cx="859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기능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영업기회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B9BFD18-C7DE-6D30-0BD1-4DBFFCF661CF}"/>
              </a:ext>
            </a:extLst>
          </p:cNvPr>
          <p:cNvSpPr/>
          <p:nvPr/>
        </p:nvSpPr>
        <p:spPr>
          <a:xfrm>
            <a:off x="8221251" y="2895019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진행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/Drop/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보류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계약 등 유연한 프로세스 적용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28E30669-109B-7B64-3491-816D98EEE58D}"/>
              </a:ext>
            </a:extLst>
          </p:cNvPr>
          <p:cNvSpPr/>
          <p:nvPr/>
        </p:nvSpPr>
        <p:spPr>
          <a:xfrm>
            <a:off x="8221251" y="2319284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 단계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 항목 등 도입기업 별 최적화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319E994-E325-3723-B8E5-8E9340A901E4}"/>
              </a:ext>
            </a:extLst>
          </p:cNvPr>
          <p:cNvSpPr/>
          <p:nvPr/>
        </p:nvSpPr>
        <p:spPr>
          <a:xfrm>
            <a:off x="8221251" y="3470754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영업 단계 변경 시 이전 단계 데이터 자동 연계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C2EBEFA-A2BC-2D56-369C-C9236A4328D1}"/>
              </a:ext>
            </a:extLst>
          </p:cNvPr>
          <p:cNvSpPr/>
          <p:nvPr/>
        </p:nvSpPr>
        <p:spPr>
          <a:xfrm>
            <a:off x="8221251" y="4046489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사업부 별 상이한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Multi-Process’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가능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7A9B7-D390-EA77-4746-19BCF21D6ED3}"/>
              </a:ext>
            </a:extLst>
          </p:cNvPr>
          <p:cNvSpPr txBox="1"/>
          <p:nvPr/>
        </p:nvSpPr>
        <p:spPr>
          <a:xfrm>
            <a:off x="602890" y="1191098"/>
            <a:ext cx="11589110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계약 전환율을 높이고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사업목표 달성을 위해 체계적인 영업기회 단계 관리와 관련 정보 통합 관리를 지원합니다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92BDBB47-AFE4-28B7-8ECE-EC6C76482800}"/>
              </a:ext>
            </a:extLst>
          </p:cNvPr>
          <p:cNvGrpSpPr/>
          <p:nvPr/>
        </p:nvGrpSpPr>
        <p:grpSpPr>
          <a:xfrm>
            <a:off x="896981" y="2351314"/>
            <a:ext cx="6839930" cy="4119496"/>
            <a:chOff x="479425" y="2067752"/>
            <a:chExt cx="7501328" cy="4603355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4C9C1F14-D8A7-A4CC-3AB8-438BBE238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425" y="2067752"/>
              <a:ext cx="6643576" cy="329638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2365BEB-E5A2-B596-310D-54ABFEC85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5267" y="3429000"/>
              <a:ext cx="2676477" cy="2251364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4AD11A2D-B716-EE9D-D5B6-5A60A6277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3558" y="3606654"/>
              <a:ext cx="5847195" cy="3064453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0FF892D-7802-3FF3-8FFE-668B9397F988}"/>
              </a:ext>
            </a:extLst>
          </p:cNvPr>
          <p:cNvSpPr/>
          <p:nvPr/>
        </p:nvSpPr>
        <p:spPr>
          <a:xfrm>
            <a:off x="8221251" y="4622223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Single View Interface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편리한 관련 정보 조회</a:t>
            </a:r>
          </a:p>
        </p:txBody>
      </p:sp>
    </p:spTree>
    <p:extLst>
      <p:ext uri="{BB962C8B-B14F-4D97-AF65-F5344CB8AC3E}">
        <p14:creationId xmlns:p14="http://schemas.microsoft.com/office/powerpoint/2010/main" val="3526735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A190077-0FF8-709E-C88A-759DA754F8C3}"/>
              </a:ext>
            </a:extLst>
          </p:cNvPr>
          <p:cNvSpPr txBox="1"/>
          <p:nvPr/>
        </p:nvSpPr>
        <p:spPr>
          <a:xfrm>
            <a:off x="602890" y="554817"/>
            <a:ext cx="8378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기능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계약 관리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7526F3D-8C5A-3C3D-933E-E8EF6340EC2E}"/>
              </a:ext>
            </a:extLst>
          </p:cNvPr>
          <p:cNvSpPr/>
          <p:nvPr/>
        </p:nvSpPr>
        <p:spPr>
          <a:xfrm>
            <a:off x="8247743" y="2895277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계약정보 기반 청구 및 수금 대상 자동 추출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F9D5C406-343F-BE2C-D592-B9E486F21D53}"/>
              </a:ext>
            </a:extLst>
          </p:cNvPr>
          <p:cNvSpPr/>
          <p:nvPr/>
        </p:nvSpPr>
        <p:spPr>
          <a:xfrm>
            <a:off x="8247743" y="2319629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계약정보 통합 관리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금액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품목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영업이력 등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spc="-70" dirty="0">
              <a:solidFill>
                <a:srgbClr val="002D7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5360B61-0CB3-C4FD-FD9E-643A96B203C0}"/>
              </a:ext>
            </a:extLst>
          </p:cNvPr>
          <p:cNvSpPr/>
          <p:nvPr/>
        </p:nvSpPr>
        <p:spPr>
          <a:xfrm>
            <a:off x="8247743" y="3470925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기성청구 등 다양한 방식의 청구 관리 가능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DF48F07-4892-F3C6-CE04-D6B11F8327C1}"/>
              </a:ext>
            </a:extLst>
          </p:cNvPr>
          <p:cNvSpPr/>
          <p:nvPr/>
        </p:nvSpPr>
        <p:spPr>
          <a:xfrm>
            <a:off x="8247743" y="4046573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Real-Time Data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기반으로 쉽고 빠른 실적 파악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98B84C-847E-D846-4E91-D00253E03788}"/>
              </a:ext>
            </a:extLst>
          </p:cNvPr>
          <p:cNvSpPr txBox="1"/>
          <p:nvPr/>
        </p:nvSpPr>
        <p:spPr>
          <a:xfrm>
            <a:off x="602890" y="1191098"/>
            <a:ext cx="11589110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납품 품목 등 계약 내역 외에도 계약서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증권 등 각종 자료와 계약 변경이력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청구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수금현황 등을 쉽게 관리할 수 있습니다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2FBB4BD0-AF3A-2752-5899-388C8F928B6F}"/>
              </a:ext>
            </a:extLst>
          </p:cNvPr>
          <p:cNvGrpSpPr/>
          <p:nvPr/>
        </p:nvGrpSpPr>
        <p:grpSpPr>
          <a:xfrm>
            <a:off x="1114696" y="2363746"/>
            <a:ext cx="6586505" cy="3772643"/>
            <a:chOff x="477104" y="2048981"/>
            <a:chExt cx="7276350" cy="426307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014E27E-4EFE-A296-2E3C-0D8A26026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104" y="2048981"/>
              <a:ext cx="6390784" cy="3025799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BB1A144-2F10-BE07-F05E-DEDAA68D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578" y="3561880"/>
              <a:ext cx="3296977" cy="275017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0940994E-4B39-1A4C-55E2-3D15ABDAC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31366" y="4048736"/>
              <a:ext cx="4522088" cy="193703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F66D4CA-6F25-C208-5821-E79ABCF29E47}"/>
              </a:ext>
            </a:extLst>
          </p:cNvPr>
          <p:cNvSpPr/>
          <p:nvPr/>
        </p:nvSpPr>
        <p:spPr>
          <a:xfrm>
            <a:off x="8221251" y="4622223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Single View Interface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편리한 관련 정보 조회</a:t>
            </a:r>
          </a:p>
        </p:txBody>
      </p:sp>
    </p:spTree>
    <p:extLst>
      <p:ext uri="{BB962C8B-B14F-4D97-AF65-F5344CB8AC3E}">
        <p14:creationId xmlns:p14="http://schemas.microsoft.com/office/powerpoint/2010/main" val="2029168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A190077-0FF8-709E-C88A-759DA754F8C3}"/>
              </a:ext>
            </a:extLst>
          </p:cNvPr>
          <p:cNvSpPr txBox="1"/>
          <p:nvPr/>
        </p:nvSpPr>
        <p:spPr>
          <a:xfrm>
            <a:off x="602890" y="554817"/>
            <a:ext cx="7453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기능</a:t>
            </a:r>
            <a:r>
              <a:rPr lang="en-US" altLang="ko-KR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Report &amp; Dashboard</a:t>
            </a:r>
            <a:endParaRPr lang="ko-KR" altLang="en-US" sz="2800" b="1" spc="-70" dirty="0">
              <a:solidFill>
                <a:srgbClr val="002D7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B915CB05-4F6A-5A12-0AD9-9730093D2EDD}"/>
              </a:ext>
            </a:extLst>
          </p:cNvPr>
          <p:cNvSpPr/>
          <p:nvPr/>
        </p:nvSpPr>
        <p:spPr>
          <a:xfrm>
            <a:off x="8247375" y="2905984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영업기회 분석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계약 분석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DCE6A98-50BA-8E34-5C92-F570D242EBB2}"/>
              </a:ext>
            </a:extLst>
          </p:cNvPr>
          <p:cNvSpPr/>
          <p:nvPr/>
        </p:nvSpPr>
        <p:spPr>
          <a:xfrm>
            <a:off x="8247375" y="2333904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고객사 분석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영업활동 분석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9B09612-7E7C-C7A0-421A-EEB4CEE10A8A}"/>
              </a:ext>
            </a:extLst>
          </p:cNvPr>
          <p:cNvSpPr/>
          <p:nvPr/>
        </p:nvSpPr>
        <p:spPr>
          <a:xfrm>
            <a:off x="8247375" y="3478064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계획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vs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실적 분석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A829B54-FD7F-A778-81BB-BB11FCE9612D}"/>
              </a:ext>
            </a:extLst>
          </p:cNvPr>
          <p:cNvSpPr/>
          <p:nvPr/>
        </p:nvSpPr>
        <p:spPr>
          <a:xfrm>
            <a:off x="8247375" y="4050144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미수금 분석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F34504-BB02-8A3C-F68C-FB7B84AC46D9}"/>
              </a:ext>
            </a:extLst>
          </p:cNvPr>
          <p:cNvSpPr txBox="1"/>
          <p:nvPr/>
        </p:nvSpPr>
        <p:spPr>
          <a:xfrm>
            <a:off x="602890" y="1191098"/>
            <a:ext cx="11406230" cy="36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경영전략 수립과 목표달성을 위해 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Real-Time Data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기반의 영업현황을 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Chart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상세 데이터로 손쉽게 확인할 수 있습니다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D32144F-DE04-6031-2DE1-C93132278E2D}"/>
              </a:ext>
            </a:extLst>
          </p:cNvPr>
          <p:cNvSpPr/>
          <p:nvPr/>
        </p:nvSpPr>
        <p:spPr>
          <a:xfrm>
            <a:off x="8247375" y="4622223"/>
            <a:ext cx="4205544" cy="402664"/>
          </a:xfrm>
          <a:prstGeom prst="roundRect">
            <a:avLst>
              <a:gd name="adj" fmla="val 43877"/>
            </a:avLst>
          </a:prstGeom>
          <a:solidFill>
            <a:srgbClr val="00A7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Single View Interface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활용</a:t>
            </a:r>
            <a:r>
              <a:rPr lang="en-US" altLang="ko-KR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편리한 관련 정보 조회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6F332FE-683D-D6AF-E4AD-6C0EF0399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21" y="2396829"/>
            <a:ext cx="6675160" cy="224063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DC2B7F5-2AF0-1554-7494-C9AD2FD6A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48" y="4141532"/>
            <a:ext cx="5957583" cy="246194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95DA4F0-513D-0E54-33DE-F0A2086F2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980" y="4752840"/>
            <a:ext cx="4530976" cy="15744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09362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27794B-CEC5-966C-B7C3-E99B5EB52099}"/>
              </a:ext>
            </a:extLst>
          </p:cNvPr>
          <p:cNvSpPr txBox="1"/>
          <p:nvPr/>
        </p:nvSpPr>
        <p:spPr>
          <a:xfrm>
            <a:off x="602889" y="1191098"/>
            <a:ext cx="10821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b="1" spc="-7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활동이 많은 영업 특성을 고려하여 쉽고 편리한 모바일 사용 환경을 제공합니다</a:t>
            </a:r>
            <a:r>
              <a:rPr lang="en-US" altLang="ko-KR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.(Any OS, Any Device)</a:t>
            </a:r>
            <a:endParaRPr kumimoji="0" lang="ko-KR" altLang="en-US" sz="1600" b="0" i="0" u="none" strike="noStrike" kern="1200" cap="none" spc="-7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599A3D-C72D-2D90-7487-C7323F8065A9}"/>
              </a:ext>
            </a:extLst>
          </p:cNvPr>
          <p:cNvSpPr txBox="1"/>
          <p:nvPr/>
        </p:nvSpPr>
        <p:spPr>
          <a:xfrm>
            <a:off x="602890" y="554817"/>
            <a:ext cx="4241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주요 기능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모바일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활용성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B289AEC-F98E-630D-3A6A-9DCC6FBFEA54}"/>
              </a:ext>
            </a:extLst>
          </p:cNvPr>
          <p:cNvGrpSpPr/>
          <p:nvPr/>
        </p:nvGrpSpPr>
        <p:grpSpPr>
          <a:xfrm>
            <a:off x="-1" y="4021700"/>
            <a:ext cx="12192001" cy="2836300"/>
            <a:chOff x="-1" y="7451849"/>
            <a:chExt cx="12192001" cy="2836300"/>
          </a:xfrm>
        </p:grpSpPr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6B08C7B9-F998-9339-CFA6-BEBBAB03DE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alphaModFix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2" t="8422" r="17769" b="67137"/>
            <a:stretch/>
          </p:blipFill>
          <p:spPr>
            <a:xfrm flipH="1">
              <a:off x="-1" y="7451849"/>
              <a:ext cx="12192001" cy="2836300"/>
            </a:xfrm>
            <a:prstGeom prst="rect">
              <a:avLst/>
            </a:prstGeom>
          </p:spPr>
        </p:pic>
        <p:sp>
          <p:nvSpPr>
            <p:cNvPr id="34" name="사각형: 둥근 대각선 방향 모서리 33">
              <a:extLst>
                <a:ext uri="{FF2B5EF4-FFF2-40B4-BE49-F238E27FC236}">
                  <a16:creationId xmlns:a16="http://schemas.microsoft.com/office/drawing/2014/main" id="{C29907D9-9AF8-BF43-0EAF-F6EE9B24D6A0}"/>
                </a:ext>
              </a:extLst>
            </p:cNvPr>
            <p:cNvSpPr/>
            <p:nvPr/>
          </p:nvSpPr>
          <p:spPr>
            <a:xfrm>
              <a:off x="-1" y="7451851"/>
              <a:ext cx="12192000" cy="2836298"/>
            </a:xfrm>
            <a:prstGeom prst="round2DiagRect">
              <a:avLst>
                <a:gd name="adj1" fmla="val 0"/>
                <a:gd name="adj2" fmla="val 0"/>
              </a:avLst>
            </a:prstGeom>
            <a:gradFill>
              <a:gsLst>
                <a:gs pos="0">
                  <a:srgbClr val="003F86">
                    <a:alpha val="60000"/>
                  </a:srgbClr>
                </a:gs>
                <a:gs pos="100000">
                  <a:srgbClr val="003F86"/>
                </a:gs>
              </a:gsLst>
              <a:lin ang="10800000" scaled="1"/>
            </a:gradFill>
            <a:ln w="63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EBE0991F-C119-83D4-D5D9-660E9738209D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6" y="2090295"/>
            <a:ext cx="2160000" cy="378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3EF210ED-A323-4E31-A82B-BAFFF781862D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861" y="2090295"/>
            <a:ext cx="2160000" cy="37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9D42376-9C97-B424-26CE-40995456A0C8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551" y="2090295"/>
            <a:ext cx="2160000" cy="37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84C342D1-367E-E064-C9A4-792042DD24A7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206" y="2090295"/>
            <a:ext cx="2160000" cy="37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04AA7ADC-10ED-D795-0494-67C3B53CE22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4" t="21130" r="7538" b="47877"/>
          <a:stretch/>
        </p:blipFill>
        <p:spPr>
          <a:xfrm>
            <a:off x="9761235" y="5555436"/>
            <a:ext cx="2430764" cy="130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36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694339A1-89C8-4C56-8798-F20582834C0A}"/>
              </a:ext>
            </a:extLst>
          </p:cNvPr>
          <p:cNvSpPr txBox="1"/>
          <p:nvPr/>
        </p:nvSpPr>
        <p:spPr>
          <a:xfrm>
            <a:off x="602889" y="1191098"/>
            <a:ext cx="10821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b="1" spc="-7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defRPr/>
            </a:pPr>
            <a:r>
              <a:rPr lang="en-US" altLang="ko-KR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 </a:t>
            </a:r>
            <a:r>
              <a:rPr lang="ko-KR" altLang="en-US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간 축적된 노하우를 바탕으로 안정적인 고객 서비스와 운영 지원을 제공합니다</a:t>
            </a:r>
            <a:r>
              <a:rPr lang="en-US" altLang="ko-KR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b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B49F7BB-F4D0-845F-6FFB-5FDDCB829175}"/>
              </a:ext>
            </a:extLst>
          </p:cNvPr>
          <p:cNvSpPr txBox="1"/>
          <p:nvPr/>
        </p:nvSpPr>
        <p:spPr>
          <a:xfrm>
            <a:off x="602890" y="554817"/>
            <a:ext cx="1702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운영 지원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27F2B36-4EE3-26EF-7AAE-7161C2F17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80" y="4425016"/>
            <a:ext cx="3404570" cy="210458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2C3346EB-34FE-9EDB-CA9A-FDD6B3CB7304}"/>
              </a:ext>
            </a:extLst>
          </p:cNvPr>
          <p:cNvGrpSpPr/>
          <p:nvPr/>
        </p:nvGrpSpPr>
        <p:grpSpPr>
          <a:xfrm>
            <a:off x="6793606" y="4498516"/>
            <a:ext cx="2786712" cy="2103918"/>
            <a:chOff x="4510533" y="2899954"/>
            <a:chExt cx="3165903" cy="2610043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D5AA1741-00D3-573E-C149-E39330BCD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10533" y="2899954"/>
              <a:ext cx="3160872" cy="130723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53BFEE3-9D4F-5C60-CB26-C548B9422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15564" y="4254000"/>
              <a:ext cx="3160872" cy="125599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F18B3632-975A-DC3A-E5CE-2652E556B1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780" y="2594106"/>
            <a:ext cx="3404570" cy="164128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24" name="그룹 23">
            <a:extLst>
              <a:ext uri="{FF2B5EF4-FFF2-40B4-BE49-F238E27FC236}">
                <a16:creationId xmlns:a16="http://schemas.microsoft.com/office/drawing/2014/main" id="{F9F2FA51-5E4A-AAB7-8A18-177559C1C752}"/>
              </a:ext>
            </a:extLst>
          </p:cNvPr>
          <p:cNvGrpSpPr/>
          <p:nvPr/>
        </p:nvGrpSpPr>
        <p:grpSpPr>
          <a:xfrm>
            <a:off x="6750217" y="2636471"/>
            <a:ext cx="2641533" cy="1598916"/>
            <a:chOff x="7019293" y="2225839"/>
            <a:chExt cx="2979984" cy="1804355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FAECD30D-3C63-7491-2AAE-116020364581}"/>
                </a:ext>
              </a:extLst>
            </p:cNvPr>
            <p:cNvGrpSpPr/>
            <p:nvPr/>
          </p:nvGrpSpPr>
          <p:grpSpPr>
            <a:xfrm>
              <a:off x="7019293" y="2251451"/>
              <a:ext cx="1651309" cy="1778743"/>
              <a:chOff x="8444548" y="2536109"/>
              <a:chExt cx="1683401" cy="2012103"/>
            </a:xfrm>
          </p:grpSpPr>
          <p:pic>
            <p:nvPicPr>
              <p:cNvPr id="109" name="그림 108">
                <a:extLst>
                  <a:ext uri="{FF2B5EF4-FFF2-40B4-BE49-F238E27FC236}">
                    <a16:creationId xmlns:a16="http://schemas.microsoft.com/office/drawing/2014/main" id="{1E9B2DD8-A730-0120-1B3E-20CF39CCDA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75448" t="26682" r="1379" b="21637"/>
              <a:stretch/>
            </p:blipFill>
            <p:spPr>
              <a:xfrm>
                <a:off x="8444548" y="2655996"/>
                <a:ext cx="1669931" cy="1892216"/>
              </a:xfrm>
              <a:prstGeom prst="roundRect">
                <a:avLst>
                  <a:gd name="adj" fmla="val 6968"/>
                </a:avLst>
              </a:prstGeom>
            </p:spPr>
          </p:pic>
          <p:sp>
            <p:nvSpPr>
              <p:cNvPr id="110" name="사각형: 둥근 모서리 109">
                <a:extLst>
                  <a:ext uri="{FF2B5EF4-FFF2-40B4-BE49-F238E27FC236}">
                    <a16:creationId xmlns:a16="http://schemas.microsoft.com/office/drawing/2014/main" id="{75F6A710-F052-AE44-D532-E2F9684B9B89}"/>
                  </a:ext>
                </a:extLst>
              </p:cNvPr>
              <p:cNvSpPr/>
              <p:nvPr/>
            </p:nvSpPr>
            <p:spPr>
              <a:xfrm>
                <a:off x="8458018" y="2627023"/>
                <a:ext cx="1669931" cy="1892216"/>
              </a:xfrm>
              <a:prstGeom prst="roundRect">
                <a:avLst>
                  <a:gd name="adj" fmla="val 592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pic>
            <p:nvPicPr>
              <p:cNvPr id="103" name="Picture 2" descr="블로그 - 채널톡의 새 로고는 어떻게 만들어졌을까?">
                <a:extLst>
                  <a:ext uri="{FF2B5EF4-FFF2-40B4-BE49-F238E27FC236}">
                    <a16:creationId xmlns:a16="http://schemas.microsoft.com/office/drawing/2014/main" id="{322AF8DE-0787-D624-D8A8-C785FEC19D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180" t="24361" r="30969" b="23571"/>
              <a:stretch/>
            </p:blipFill>
            <p:spPr bwMode="auto">
              <a:xfrm>
                <a:off x="9580551" y="2536109"/>
                <a:ext cx="360442" cy="315972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124AF0A-0929-D5EE-9258-AB3DC928ADD1}"/>
                </a:ext>
              </a:extLst>
            </p:cNvPr>
            <p:cNvGrpSpPr/>
            <p:nvPr/>
          </p:nvGrpSpPr>
          <p:grpSpPr>
            <a:xfrm>
              <a:off x="7484770" y="2225839"/>
              <a:ext cx="1651309" cy="1778743"/>
              <a:chOff x="8444548" y="2536109"/>
              <a:chExt cx="1683401" cy="2012103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026BFE13-4BFC-5E01-392E-CDC8663C09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75448" t="26682" r="1379" b="21637"/>
              <a:stretch/>
            </p:blipFill>
            <p:spPr>
              <a:xfrm>
                <a:off x="8444548" y="2655996"/>
                <a:ext cx="1669931" cy="1892216"/>
              </a:xfrm>
              <a:prstGeom prst="roundRect">
                <a:avLst>
                  <a:gd name="adj" fmla="val 6968"/>
                </a:avLst>
              </a:prstGeom>
            </p:spPr>
          </p:pic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93FC18E7-901F-A714-D7AD-A36E20BF6D8E}"/>
                  </a:ext>
                </a:extLst>
              </p:cNvPr>
              <p:cNvSpPr/>
              <p:nvPr/>
            </p:nvSpPr>
            <p:spPr>
              <a:xfrm>
                <a:off x="8458018" y="2627023"/>
                <a:ext cx="1669931" cy="1892216"/>
              </a:xfrm>
              <a:prstGeom prst="roundRect">
                <a:avLst>
                  <a:gd name="adj" fmla="val 592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pic>
            <p:nvPicPr>
              <p:cNvPr id="18" name="Picture 2" descr="블로그 - 채널톡의 새 로고는 어떻게 만들어졌을까?">
                <a:extLst>
                  <a:ext uri="{FF2B5EF4-FFF2-40B4-BE49-F238E27FC236}">
                    <a16:creationId xmlns:a16="http://schemas.microsoft.com/office/drawing/2014/main" id="{1A86D5FA-75C5-AC36-09BE-AF9E1FE098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180" t="24361" r="30969" b="23571"/>
              <a:stretch/>
            </p:blipFill>
            <p:spPr bwMode="auto">
              <a:xfrm>
                <a:off x="9580551" y="2536109"/>
                <a:ext cx="360442" cy="315972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4377B068-C613-2D34-31A7-9C981389B6E8}"/>
                </a:ext>
              </a:extLst>
            </p:cNvPr>
            <p:cNvGrpSpPr/>
            <p:nvPr/>
          </p:nvGrpSpPr>
          <p:grpSpPr>
            <a:xfrm>
              <a:off x="8347968" y="2225839"/>
              <a:ext cx="1651309" cy="1778743"/>
              <a:chOff x="8444548" y="2536109"/>
              <a:chExt cx="1683401" cy="2012103"/>
            </a:xfrm>
          </p:grpSpPr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E5EAD3CC-8C05-17F5-CD46-F3324B2A23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75448" t="26682" r="1379" b="21637"/>
              <a:stretch/>
            </p:blipFill>
            <p:spPr>
              <a:xfrm>
                <a:off x="8444548" y="2655996"/>
                <a:ext cx="1669931" cy="1892216"/>
              </a:xfrm>
              <a:prstGeom prst="roundRect">
                <a:avLst>
                  <a:gd name="adj" fmla="val 6968"/>
                </a:avLst>
              </a:prstGeom>
            </p:spPr>
          </p:pic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CAC4C91B-B2E6-FDDC-C848-7E7A6C91C66C}"/>
                  </a:ext>
                </a:extLst>
              </p:cNvPr>
              <p:cNvSpPr/>
              <p:nvPr/>
            </p:nvSpPr>
            <p:spPr>
              <a:xfrm>
                <a:off x="8458018" y="2627023"/>
                <a:ext cx="1669931" cy="1892216"/>
              </a:xfrm>
              <a:prstGeom prst="roundRect">
                <a:avLst>
                  <a:gd name="adj" fmla="val 592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pic>
            <p:nvPicPr>
              <p:cNvPr id="22" name="Picture 2" descr="블로그 - 채널톡의 새 로고는 어떻게 만들어졌을까?">
                <a:extLst>
                  <a:ext uri="{FF2B5EF4-FFF2-40B4-BE49-F238E27FC236}">
                    <a16:creationId xmlns:a16="http://schemas.microsoft.com/office/drawing/2014/main" id="{D1155091-8285-78B8-214E-C4DBB6FB88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180" t="24361" r="30969" b="23571"/>
              <a:stretch/>
            </p:blipFill>
            <p:spPr bwMode="auto">
              <a:xfrm>
                <a:off x="9580551" y="2536109"/>
                <a:ext cx="360442" cy="315972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DAAAD4F-A473-D5BA-58F1-7DEF1A4FEBA9}"/>
              </a:ext>
            </a:extLst>
          </p:cNvPr>
          <p:cNvSpPr txBox="1"/>
          <p:nvPr/>
        </p:nvSpPr>
        <p:spPr>
          <a:xfrm>
            <a:off x="4289594" y="3044916"/>
            <a:ext cx="1977172" cy="697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정기 교육 서비스</a:t>
            </a:r>
            <a:endParaRPr lang="en-US" altLang="ko-KR" sz="1400" b="1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홈페이지 신청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CED462-1DFA-AA6A-66B2-4E025380E538}"/>
              </a:ext>
            </a:extLst>
          </p:cNvPr>
          <p:cNvSpPr txBox="1"/>
          <p:nvPr/>
        </p:nvSpPr>
        <p:spPr>
          <a:xfrm>
            <a:off x="4257203" y="4949399"/>
            <a:ext cx="1977172" cy="102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동영상 중심의</a:t>
            </a:r>
            <a:endParaRPr lang="en-US" altLang="ko-KR" sz="1400" b="1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지원 컨텐츠</a:t>
            </a:r>
            <a:endParaRPr lang="en-US" altLang="ko-KR" sz="1400" b="1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Youtube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E1A9FB-CA09-7F5D-3F1B-41092D7FD863}"/>
              </a:ext>
            </a:extLst>
          </p:cNvPr>
          <p:cNvSpPr txBox="1"/>
          <p:nvPr/>
        </p:nvSpPr>
        <p:spPr>
          <a:xfrm>
            <a:off x="9704413" y="3044916"/>
            <a:ext cx="1977172" cy="697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 채팅 상담</a:t>
            </a:r>
            <a:endParaRPr lang="en-US" altLang="ko-KR" sz="1400" b="1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홈페이지 링크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BE6FBA-E260-4188-01A1-37372F594AF1}"/>
              </a:ext>
            </a:extLst>
          </p:cNvPr>
          <p:cNvSpPr txBox="1"/>
          <p:nvPr/>
        </p:nvSpPr>
        <p:spPr>
          <a:xfrm>
            <a:off x="9704413" y="4949399"/>
            <a:ext cx="1977172" cy="102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매뉴얼 중심의</a:t>
            </a:r>
            <a:endParaRPr lang="en-US" altLang="ko-KR" sz="1400" b="1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지원 컨텐츠</a:t>
            </a:r>
            <a:endParaRPr lang="en-US" altLang="ko-KR" sz="1400" b="1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고객서비스 포털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400" dirty="0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63EDBC5F-5EB9-BAEB-E812-7702764C1296}"/>
              </a:ext>
            </a:extLst>
          </p:cNvPr>
          <p:cNvSpPr/>
          <p:nvPr/>
        </p:nvSpPr>
        <p:spPr>
          <a:xfrm>
            <a:off x="768780" y="1975554"/>
            <a:ext cx="2454001" cy="437723"/>
          </a:xfrm>
          <a:prstGeom prst="roundRect">
            <a:avLst>
              <a:gd name="adj" fmla="val 50000"/>
            </a:avLst>
          </a:prstGeom>
          <a:solidFill>
            <a:srgbClr val="003F86"/>
          </a:solidFill>
          <a:ln w="38100">
            <a:solidFill>
              <a:srgbClr val="05D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서비스 </a:t>
            </a:r>
            <a:r>
              <a:rPr kumimoji="0" lang="en-US" altLang="ko-KR" sz="1800" b="1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Zero </a:t>
            </a:r>
            <a:r>
              <a:rPr kumimoji="0" lang="ko-KR" altLang="en-US" sz="1800" b="1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전략</a:t>
            </a:r>
            <a:endParaRPr kumimoji="0" lang="en-US" altLang="ko-KR" sz="1400" b="1" i="0" u="none" strike="noStrike" kern="1200" cap="none" spc="-5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58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16603-D9F7-8C1F-36EC-F78B432D2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470D7557-94FD-2615-C1C6-0AFFC3987451}"/>
              </a:ext>
            </a:extLst>
          </p:cNvPr>
          <p:cNvSpPr txBox="1"/>
          <p:nvPr/>
        </p:nvSpPr>
        <p:spPr>
          <a:xfrm>
            <a:off x="602889" y="1191098"/>
            <a:ext cx="10821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b="1" spc="-7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합리적인 월 사용료</a:t>
            </a:r>
            <a:r>
              <a:rPr lang="en-US" altLang="ko-KR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빠른 업무적용</a:t>
            </a:r>
            <a:r>
              <a:rPr lang="en-US" altLang="ko-KR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지속적인 업그레이드를 지원합니다</a:t>
            </a:r>
            <a:r>
              <a:rPr lang="en-US" altLang="ko-KR" sz="1600" b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b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1E7AB08-798E-3426-2E46-70F7FEA86EB8}"/>
              </a:ext>
            </a:extLst>
          </p:cNvPr>
          <p:cNvSpPr txBox="1"/>
          <p:nvPr/>
        </p:nvSpPr>
        <p:spPr>
          <a:xfrm>
            <a:off x="602890" y="554817"/>
            <a:ext cx="2870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도입 및 운영비용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A02C9B97-0D3B-42F4-A083-DB2BEB6C3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606159"/>
              </p:ext>
            </p:extLst>
          </p:nvPr>
        </p:nvGraphicFramePr>
        <p:xfrm>
          <a:off x="696686" y="2207545"/>
          <a:ext cx="10937966" cy="3770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52">
                  <a:extLst>
                    <a:ext uri="{9D8B030D-6E8A-4147-A177-3AD203B41FA5}">
                      <a16:colId xmlns:a16="http://schemas.microsoft.com/office/drawing/2014/main" val="868118817"/>
                    </a:ext>
                  </a:extLst>
                </a:gridCol>
                <a:gridCol w="724325">
                  <a:extLst>
                    <a:ext uri="{9D8B030D-6E8A-4147-A177-3AD203B41FA5}">
                      <a16:colId xmlns:a16="http://schemas.microsoft.com/office/drawing/2014/main" val="1383895341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2387263845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396748577"/>
                    </a:ext>
                  </a:extLst>
                </a:gridCol>
                <a:gridCol w="6740435">
                  <a:extLst>
                    <a:ext uri="{9D8B030D-6E8A-4147-A177-3AD203B41FA5}">
                      <a16:colId xmlns:a16="http://schemas.microsoft.com/office/drawing/2014/main" val="2074913984"/>
                    </a:ext>
                  </a:extLst>
                </a:gridCol>
              </a:tblGrid>
              <a:tr h="3963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내역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상세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8149828"/>
                  </a:ext>
                </a:extLst>
              </a:tr>
              <a:tr h="49554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CRM Service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Salesinsight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kern="12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CRM_Cloud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/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40,000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/ID,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월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 사용료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온라인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내방 무료교육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추가개발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 협의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331053"/>
                  </a:ext>
                </a:extLst>
              </a:tr>
              <a:tr h="4454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Salesinsight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CRM_Project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별도 문의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구축형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794971"/>
                  </a:ext>
                </a:extLst>
              </a:tr>
              <a:tr h="452682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Option Service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Welcome Pack 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/>
                        <a:t>Welcome Pack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500,000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환경설정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방문교육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엑셀 데이터 이관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템플릿 적용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837800"/>
                  </a:ext>
                </a:extLst>
              </a:tr>
              <a:tr h="42449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단위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서비스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환경 설정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권한 설정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메뉴 관리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항목 용어변경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유형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코드 설정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사용자 관리 등 시스템 제반 환경 설정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116944"/>
                  </a:ext>
                </a:extLst>
              </a:tr>
              <a:tr h="3599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환경설정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방문 교육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사용자 및 시스템 관리자 교육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회당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시간 이내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596226"/>
                  </a:ext>
                </a:extLst>
              </a:tr>
              <a:tr h="65409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방문 교육 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데이터 이관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300,000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기존 관리 중인 고객사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고객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영업기회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계약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품목 데이터 일괄 업로드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대상정보 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요청 회당 비용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회 당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5,000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건 이내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표준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템틀릿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활용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304103"/>
                  </a:ext>
                </a:extLst>
              </a:tr>
              <a:tr h="5421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데이터 마이그레이션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리멤버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연동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10,000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/ID,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최소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 USER,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연간 선납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리멤버 정책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30611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E8E3C9-C6D4-CDE1-1258-DBAD93BA9F90}"/>
              </a:ext>
            </a:extLst>
          </p:cNvPr>
          <p:cNvSpPr txBox="1"/>
          <p:nvPr/>
        </p:nvSpPr>
        <p:spPr>
          <a:xfrm>
            <a:off x="9959412" y="1940701"/>
            <a:ext cx="1744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</a:t>
            </a:r>
            <a:r>
              <a:rPr lang="en-US" altLang="ko-KR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부가세 별도</a:t>
            </a:r>
            <a:r>
              <a:rPr lang="en-US" altLang="ko-KR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2205B-1C36-F740-823E-3B2AE7A47EDE}"/>
              </a:ext>
            </a:extLst>
          </p:cNvPr>
          <p:cNvSpPr txBox="1"/>
          <p:nvPr/>
        </p:nvSpPr>
        <p:spPr>
          <a:xfrm>
            <a:off x="602889" y="6064440"/>
            <a:ext cx="8706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* 방문 교육 </a:t>
            </a:r>
            <a:r>
              <a:rPr lang="en-US" altLang="ko-KR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서울</a:t>
            </a:r>
            <a:r>
              <a:rPr lang="en-US" altLang="ko-KR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spc="-7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경기 이외 지역 출장비 실비 청구</a:t>
            </a:r>
            <a:endParaRPr lang="en-US" altLang="ko-KR" sz="1200" spc="-7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5204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147F8-D910-3F49-D17F-0E1B6AE56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>
            <a:extLst>
              <a:ext uri="{FF2B5EF4-FFF2-40B4-BE49-F238E27FC236}">
                <a16:creationId xmlns:a16="http://schemas.microsoft.com/office/drawing/2014/main" id="{395A892B-A27F-5E1B-ACA8-6E3947126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-2285837" y="2285837"/>
            <a:ext cx="4865482" cy="293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C86577-4EE9-43DC-7BD9-388AA2F1DE00}"/>
              </a:ext>
            </a:extLst>
          </p:cNvPr>
          <p:cNvSpPr txBox="1"/>
          <p:nvPr/>
        </p:nvSpPr>
        <p:spPr>
          <a:xfrm>
            <a:off x="2088825" y="2230632"/>
            <a:ext cx="7825642" cy="73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3200" b="1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고객사례 및 도입효과</a:t>
            </a:r>
          </a:p>
        </p:txBody>
      </p:sp>
      <p:sp>
        <p:nvSpPr>
          <p:cNvPr id="2" name="이등변 삼각형 1">
            <a:extLst>
              <a:ext uri="{FF2B5EF4-FFF2-40B4-BE49-F238E27FC236}">
                <a16:creationId xmlns:a16="http://schemas.microsoft.com/office/drawing/2014/main" id="{E08D6DD4-22BA-7283-4285-AFDC94FA20E8}"/>
              </a:ext>
            </a:extLst>
          </p:cNvPr>
          <p:cNvSpPr/>
          <p:nvPr/>
        </p:nvSpPr>
        <p:spPr>
          <a:xfrm rot="10800000" flipH="1" flipV="1">
            <a:off x="8665029" y="2988853"/>
            <a:ext cx="3526971" cy="3869147"/>
          </a:xfrm>
          <a:prstGeom prst="triangle">
            <a:avLst>
              <a:gd name="adj" fmla="val 100000"/>
            </a:avLst>
          </a:prstGeom>
          <a:gradFill>
            <a:gsLst>
              <a:gs pos="100000">
                <a:srgbClr val="00E2FF">
                  <a:alpha val="25000"/>
                </a:srgbClr>
              </a:gs>
              <a:gs pos="37000">
                <a:srgbClr val="00E2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082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235">
            <a:extLst>
              <a:ext uri="{FF2B5EF4-FFF2-40B4-BE49-F238E27FC236}">
                <a16:creationId xmlns:a16="http://schemas.microsoft.com/office/drawing/2014/main" id="{1DA60D90-9E7A-97ED-4439-5EC7735DE314}"/>
              </a:ext>
            </a:extLst>
          </p:cNvPr>
          <p:cNvSpPr txBox="1"/>
          <p:nvPr/>
        </p:nvSpPr>
        <p:spPr>
          <a:xfrm>
            <a:off x="602890" y="1191098"/>
            <a:ext cx="7915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업종과 규모의 고객사에서 영업 핵심업무 집중을 위한 도구로 활용되고 있습니다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5E6B15-DD1E-88EB-3679-83F4AB38372E}"/>
              </a:ext>
            </a:extLst>
          </p:cNvPr>
          <p:cNvSpPr txBox="1"/>
          <p:nvPr/>
        </p:nvSpPr>
        <p:spPr>
          <a:xfrm>
            <a:off x="602890" y="554817"/>
            <a:ext cx="2402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고객사례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F106036-6FFA-6B81-0AAB-2A0D55F42EB8}"/>
              </a:ext>
            </a:extLst>
          </p:cNvPr>
          <p:cNvGrpSpPr/>
          <p:nvPr/>
        </p:nvGrpSpPr>
        <p:grpSpPr>
          <a:xfrm>
            <a:off x="675989" y="1956248"/>
            <a:ext cx="10840022" cy="4346935"/>
            <a:chOff x="795426" y="1908623"/>
            <a:chExt cx="10014586" cy="401592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4BF2157-54F5-687A-F233-CAEB6E738CB8}"/>
                </a:ext>
              </a:extLst>
            </p:cNvPr>
            <p:cNvGrpSpPr/>
            <p:nvPr/>
          </p:nvGrpSpPr>
          <p:grpSpPr>
            <a:xfrm>
              <a:off x="795426" y="1908623"/>
              <a:ext cx="9910674" cy="4015928"/>
              <a:chOff x="917352" y="1910010"/>
              <a:chExt cx="10651066" cy="4314621"/>
            </a:xfrm>
          </p:grpSpPr>
          <p:grpSp>
            <p:nvGrpSpPr>
              <p:cNvPr id="5" name="네이버클라우드">
                <a:extLst>
                  <a:ext uri="{FF2B5EF4-FFF2-40B4-BE49-F238E27FC236}">
                    <a16:creationId xmlns:a16="http://schemas.microsoft.com/office/drawing/2014/main" id="{8A0462B3-A806-51E8-0CF9-6E48867E59B4}"/>
                  </a:ext>
                </a:extLst>
              </p:cNvPr>
              <p:cNvGrpSpPr/>
              <p:nvPr/>
            </p:nvGrpSpPr>
            <p:grpSpPr>
              <a:xfrm>
                <a:off x="1067115" y="2529269"/>
                <a:ext cx="1057209" cy="528144"/>
                <a:chOff x="605119" y="2358790"/>
                <a:chExt cx="1112798" cy="570042"/>
              </a:xfrm>
            </p:grpSpPr>
            <p:sp>
              <p:nvSpPr>
                <p:cNvPr id="375" name="직사각형 40">
                  <a:extLst>
                    <a:ext uri="{FF2B5EF4-FFF2-40B4-BE49-F238E27FC236}">
                      <a16:creationId xmlns:a16="http://schemas.microsoft.com/office/drawing/2014/main" id="{B8267F6D-92DB-9639-4687-275D35830243}"/>
                    </a:ext>
                  </a:extLst>
                </p:cNvPr>
                <p:cNvSpPr/>
                <p:nvPr/>
              </p:nvSpPr>
              <p:spPr>
                <a:xfrm>
                  <a:off x="605119" y="2358790"/>
                  <a:ext cx="1112798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76" name="그림 375">
                  <a:extLst>
                    <a:ext uri="{FF2B5EF4-FFF2-40B4-BE49-F238E27FC236}">
                      <a16:creationId xmlns:a16="http://schemas.microsoft.com/office/drawing/2014/main" id="{EB533D27-036B-454D-0008-4D6ABE4F3C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4072" y="2606184"/>
                  <a:ext cx="950278" cy="103291"/>
                </a:xfrm>
                <a:prstGeom prst="rect">
                  <a:avLst/>
                </a:prstGeom>
              </p:spPr>
            </p:pic>
          </p:grpSp>
          <p:grpSp>
            <p:nvGrpSpPr>
              <p:cNvPr id="26" name="아이디스파워텔">
                <a:extLst>
                  <a:ext uri="{FF2B5EF4-FFF2-40B4-BE49-F238E27FC236}">
                    <a16:creationId xmlns:a16="http://schemas.microsoft.com/office/drawing/2014/main" id="{7E5362DA-6708-7CBC-91D6-C519489CAF95}"/>
                  </a:ext>
                </a:extLst>
              </p:cNvPr>
              <p:cNvGrpSpPr/>
              <p:nvPr/>
            </p:nvGrpSpPr>
            <p:grpSpPr>
              <a:xfrm>
                <a:off x="2094594" y="2529269"/>
                <a:ext cx="1180038" cy="528144"/>
                <a:chOff x="1686622" y="2358790"/>
                <a:chExt cx="1242086" cy="570042"/>
              </a:xfrm>
            </p:grpSpPr>
            <p:sp>
              <p:nvSpPr>
                <p:cNvPr id="373" name="직사각형 43">
                  <a:extLst>
                    <a:ext uri="{FF2B5EF4-FFF2-40B4-BE49-F238E27FC236}">
                      <a16:creationId xmlns:a16="http://schemas.microsoft.com/office/drawing/2014/main" id="{27EF102C-4A57-84F2-68B8-5CC8EF5B86BE}"/>
                    </a:ext>
                  </a:extLst>
                </p:cNvPr>
                <p:cNvSpPr/>
                <p:nvPr/>
              </p:nvSpPr>
              <p:spPr>
                <a:xfrm>
                  <a:off x="1815910" y="2358790"/>
                  <a:ext cx="1112798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74" name="그림 373">
                  <a:extLst>
                    <a:ext uri="{FF2B5EF4-FFF2-40B4-BE49-F238E27FC236}">
                      <a16:creationId xmlns:a16="http://schemas.microsoft.com/office/drawing/2014/main" id="{8156E8BE-CE7F-3E38-FDB8-E1220CC76D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6622" y="2517481"/>
                  <a:ext cx="1089361" cy="363846"/>
                </a:xfrm>
                <a:prstGeom prst="rect">
                  <a:avLst/>
                </a:prstGeom>
              </p:spPr>
            </p:pic>
          </p:grpSp>
          <p:grpSp>
            <p:nvGrpSpPr>
              <p:cNvPr id="27" name="엘에스전선">
                <a:extLst>
                  <a:ext uri="{FF2B5EF4-FFF2-40B4-BE49-F238E27FC236}">
                    <a16:creationId xmlns:a16="http://schemas.microsoft.com/office/drawing/2014/main" id="{46C852A5-F974-A4FF-7510-6F44601600B8}"/>
                  </a:ext>
                </a:extLst>
              </p:cNvPr>
              <p:cNvGrpSpPr/>
              <p:nvPr/>
            </p:nvGrpSpPr>
            <p:grpSpPr>
              <a:xfrm>
                <a:off x="6420281" y="1942625"/>
                <a:ext cx="1414821" cy="528144"/>
                <a:chOff x="5070184" y="1679786"/>
                <a:chExt cx="1489213" cy="570042"/>
              </a:xfrm>
            </p:grpSpPr>
            <p:sp>
              <p:nvSpPr>
                <p:cNvPr id="371" name="직사각형 27">
                  <a:extLst>
                    <a:ext uri="{FF2B5EF4-FFF2-40B4-BE49-F238E27FC236}">
                      <a16:creationId xmlns:a16="http://schemas.microsoft.com/office/drawing/2014/main" id="{E6BC624C-3609-254B-6E00-388402DE136A}"/>
                    </a:ext>
                  </a:extLst>
                </p:cNvPr>
                <p:cNvSpPr/>
                <p:nvPr/>
              </p:nvSpPr>
              <p:spPr>
                <a:xfrm>
                  <a:off x="5446599" y="1679786"/>
                  <a:ext cx="1112798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72" name="Picture 2" descr="LS전선에 대한 이미지 검색결과">
                  <a:extLst>
                    <a:ext uri="{FF2B5EF4-FFF2-40B4-BE49-F238E27FC236}">
                      <a16:creationId xmlns:a16="http://schemas.microsoft.com/office/drawing/2014/main" id="{E0AD0FEC-6C96-9D02-2535-BAC68691AC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0184" y="1847379"/>
                  <a:ext cx="589114" cy="261278"/>
                </a:xfrm>
                <a:prstGeom prst="round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4" name="케이티서브마린">
                <a:extLst>
                  <a:ext uri="{FF2B5EF4-FFF2-40B4-BE49-F238E27FC236}">
                    <a16:creationId xmlns:a16="http://schemas.microsoft.com/office/drawing/2014/main" id="{7F6723C9-7D12-F800-D173-E566C0059A54}"/>
                  </a:ext>
                </a:extLst>
              </p:cNvPr>
              <p:cNvGrpSpPr/>
              <p:nvPr/>
            </p:nvGrpSpPr>
            <p:grpSpPr>
              <a:xfrm>
                <a:off x="3227686" y="2529269"/>
                <a:ext cx="1197243" cy="528144"/>
                <a:chOff x="2879301" y="2358790"/>
                <a:chExt cx="1260197" cy="570042"/>
              </a:xfrm>
            </p:grpSpPr>
            <p:sp>
              <p:nvSpPr>
                <p:cNvPr id="369" name="직사각형 34">
                  <a:extLst>
                    <a:ext uri="{FF2B5EF4-FFF2-40B4-BE49-F238E27FC236}">
                      <a16:creationId xmlns:a16="http://schemas.microsoft.com/office/drawing/2014/main" id="{DEF8968F-DECA-7E19-6954-F058AA6D482F}"/>
                    </a:ext>
                  </a:extLst>
                </p:cNvPr>
                <p:cNvSpPr/>
                <p:nvPr/>
              </p:nvSpPr>
              <p:spPr>
                <a:xfrm>
                  <a:off x="3026700" y="2358790"/>
                  <a:ext cx="1112798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70" name="그림 369">
                  <a:extLst>
                    <a:ext uri="{FF2B5EF4-FFF2-40B4-BE49-F238E27FC236}">
                      <a16:creationId xmlns:a16="http://schemas.microsoft.com/office/drawing/2014/main" id="{78E9A49C-99A6-7905-42F1-41D4DB2B51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18142" b="24960"/>
                <a:stretch/>
              </p:blipFill>
              <p:spPr>
                <a:xfrm>
                  <a:off x="2879301" y="2520987"/>
                  <a:ext cx="901966" cy="31918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25" name="사각형: 둥근 모서리 224">
                <a:extLst>
                  <a:ext uri="{FF2B5EF4-FFF2-40B4-BE49-F238E27FC236}">
                    <a16:creationId xmlns:a16="http://schemas.microsoft.com/office/drawing/2014/main" id="{F18922E4-AAA0-F2C3-8D66-B9C4233CEF94}"/>
                  </a:ext>
                </a:extLst>
              </p:cNvPr>
              <p:cNvSpPr/>
              <p:nvPr/>
            </p:nvSpPr>
            <p:spPr>
              <a:xfrm>
                <a:off x="2217087" y="3158365"/>
                <a:ext cx="1056570" cy="52814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grpSp>
            <p:nvGrpSpPr>
              <p:cNvPr id="226" name="브리지텍">
                <a:extLst>
                  <a:ext uri="{FF2B5EF4-FFF2-40B4-BE49-F238E27FC236}">
                    <a16:creationId xmlns:a16="http://schemas.microsoft.com/office/drawing/2014/main" id="{5F73365B-9607-C355-E71A-8E593C9CB076}"/>
                  </a:ext>
                </a:extLst>
              </p:cNvPr>
              <p:cNvGrpSpPr/>
              <p:nvPr/>
            </p:nvGrpSpPr>
            <p:grpSpPr>
              <a:xfrm>
                <a:off x="946191" y="5002232"/>
                <a:ext cx="1056570" cy="528144"/>
                <a:chOff x="5446448" y="3046601"/>
                <a:chExt cx="1112125" cy="570042"/>
              </a:xfrm>
            </p:grpSpPr>
            <p:sp>
              <p:nvSpPr>
                <p:cNvPr id="367" name="직사각형 10">
                  <a:extLst>
                    <a:ext uri="{FF2B5EF4-FFF2-40B4-BE49-F238E27FC236}">
                      <a16:creationId xmlns:a16="http://schemas.microsoft.com/office/drawing/2014/main" id="{71D54F80-D63D-B30A-6F57-3CE35451CFAD}"/>
                    </a:ext>
                  </a:extLst>
                </p:cNvPr>
                <p:cNvSpPr/>
                <p:nvPr/>
              </p:nvSpPr>
              <p:spPr>
                <a:xfrm>
                  <a:off x="5446448" y="3046601"/>
                  <a:ext cx="1112125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68" name="그림 367">
                  <a:extLst>
                    <a:ext uri="{FF2B5EF4-FFF2-40B4-BE49-F238E27FC236}">
                      <a16:creationId xmlns:a16="http://schemas.microsoft.com/office/drawing/2014/main" id="{886CC8B1-F72C-F223-D973-97EA359CB3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9344" y="3231862"/>
                  <a:ext cx="860319" cy="225613"/>
                </a:xfrm>
                <a:prstGeom prst="roundRect">
                  <a:avLst/>
                </a:prstGeom>
                <a:ln>
                  <a:noFill/>
                </a:ln>
              </p:spPr>
            </p:pic>
          </p:grpSp>
          <p:sp>
            <p:nvSpPr>
              <p:cNvPr id="227" name="직사각형 31">
                <a:extLst>
                  <a:ext uri="{FF2B5EF4-FFF2-40B4-BE49-F238E27FC236}">
                    <a16:creationId xmlns:a16="http://schemas.microsoft.com/office/drawing/2014/main" id="{05CB12AB-B2C6-D3F3-0164-FFE35A8EC54F}"/>
                  </a:ext>
                </a:extLst>
              </p:cNvPr>
              <p:cNvSpPr/>
              <p:nvPr/>
            </p:nvSpPr>
            <p:spPr>
              <a:xfrm>
                <a:off x="5667062" y="3799826"/>
                <a:ext cx="1057209" cy="52814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28" name="직사각형 47">
                <a:extLst>
                  <a:ext uri="{FF2B5EF4-FFF2-40B4-BE49-F238E27FC236}">
                    <a16:creationId xmlns:a16="http://schemas.microsoft.com/office/drawing/2014/main" id="{272FA800-E9A1-FCDF-F27C-393FC02E1A0E}"/>
                  </a:ext>
                </a:extLst>
              </p:cNvPr>
              <p:cNvSpPr/>
              <p:nvPr/>
            </p:nvSpPr>
            <p:spPr>
              <a:xfrm>
                <a:off x="1067115" y="4416559"/>
                <a:ext cx="1057209" cy="52814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29" name="사각형: 둥근 모서리 228">
                <a:extLst>
                  <a:ext uri="{FF2B5EF4-FFF2-40B4-BE49-F238E27FC236}">
                    <a16:creationId xmlns:a16="http://schemas.microsoft.com/office/drawing/2014/main" id="{2813E937-0C3C-8848-0E73-60F7B729D1B9}"/>
                  </a:ext>
                </a:extLst>
              </p:cNvPr>
              <p:cNvSpPr/>
              <p:nvPr/>
            </p:nvSpPr>
            <p:spPr>
              <a:xfrm>
                <a:off x="10270409" y="5612834"/>
                <a:ext cx="1057209" cy="503173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230" name="그림 229">
                <a:extLst>
                  <a:ext uri="{FF2B5EF4-FFF2-40B4-BE49-F238E27FC236}">
                    <a16:creationId xmlns:a16="http://schemas.microsoft.com/office/drawing/2014/main" id="{0CAA912A-DF5C-E9EA-5CDD-1A4252974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4118" y="4585500"/>
                <a:ext cx="894617" cy="220109"/>
              </a:xfrm>
              <a:prstGeom prst="rect">
                <a:avLst/>
              </a:prstGeom>
            </p:spPr>
          </p:pic>
          <p:sp>
            <p:nvSpPr>
              <p:cNvPr id="231" name="사각형: 둥근 모서리 230">
                <a:extLst>
                  <a:ext uri="{FF2B5EF4-FFF2-40B4-BE49-F238E27FC236}">
                    <a16:creationId xmlns:a16="http://schemas.microsoft.com/office/drawing/2014/main" id="{D2E5A416-F876-2D5A-AE49-D561CF9A8B2F}"/>
                  </a:ext>
                </a:extLst>
              </p:cNvPr>
              <p:cNvSpPr/>
              <p:nvPr/>
            </p:nvSpPr>
            <p:spPr>
              <a:xfrm>
                <a:off x="2259414" y="5045656"/>
                <a:ext cx="1056570" cy="52814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400" b="1" dirty="0" err="1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데코페이브</a:t>
                </a:r>
                <a:endParaRPr lang="en-US" altLang="ko-KR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32" name="한국항공우주산업진흥협회">
                <a:extLst>
                  <a:ext uri="{FF2B5EF4-FFF2-40B4-BE49-F238E27FC236}">
                    <a16:creationId xmlns:a16="http://schemas.microsoft.com/office/drawing/2014/main" id="{9B5EF4C5-9793-0A58-6322-A8ADD6F5DE0B}"/>
                  </a:ext>
                </a:extLst>
              </p:cNvPr>
              <p:cNvGrpSpPr/>
              <p:nvPr/>
            </p:nvGrpSpPr>
            <p:grpSpPr>
              <a:xfrm>
                <a:off x="10323496" y="5035536"/>
                <a:ext cx="1126088" cy="528144"/>
                <a:chOff x="10288389" y="5063881"/>
                <a:chExt cx="1185299" cy="570042"/>
              </a:xfrm>
            </p:grpSpPr>
            <p:sp>
              <p:nvSpPr>
                <p:cNvPr id="365" name="사각형: 둥근 모서리 364">
                  <a:extLst>
                    <a:ext uri="{FF2B5EF4-FFF2-40B4-BE49-F238E27FC236}">
                      <a16:creationId xmlns:a16="http://schemas.microsoft.com/office/drawing/2014/main" id="{EFE146A5-2A9D-2049-3F06-E617CDF9F347}"/>
                    </a:ext>
                  </a:extLst>
                </p:cNvPr>
                <p:cNvSpPr/>
                <p:nvPr/>
              </p:nvSpPr>
              <p:spPr>
                <a:xfrm>
                  <a:off x="10288389" y="5063881"/>
                  <a:ext cx="1112798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66" name="그림 365">
                  <a:extLst>
                    <a:ext uri="{FF2B5EF4-FFF2-40B4-BE49-F238E27FC236}">
                      <a16:creationId xmlns:a16="http://schemas.microsoft.com/office/drawing/2014/main" id="{D21DCA6A-60D1-F475-5338-97FD728F03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296064" y="5154016"/>
                  <a:ext cx="1177624" cy="357465"/>
                </a:xfrm>
                <a:prstGeom prst="rect">
                  <a:avLst/>
                </a:prstGeom>
              </p:spPr>
            </p:pic>
          </p:grpSp>
          <p:sp>
            <p:nvSpPr>
              <p:cNvPr id="233" name="사각형: 둥근 모서리 232">
                <a:extLst>
                  <a:ext uri="{FF2B5EF4-FFF2-40B4-BE49-F238E27FC236}">
                    <a16:creationId xmlns:a16="http://schemas.microsoft.com/office/drawing/2014/main" id="{7704F96B-63ED-92E6-41B5-B8F711EB3EB8}"/>
                  </a:ext>
                </a:extLst>
              </p:cNvPr>
              <p:cNvSpPr/>
              <p:nvPr/>
            </p:nvSpPr>
            <p:spPr>
              <a:xfrm>
                <a:off x="9117023" y="5627128"/>
                <a:ext cx="1057209" cy="503173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303" name="직사각형 24">
                <a:extLst>
                  <a:ext uri="{FF2B5EF4-FFF2-40B4-BE49-F238E27FC236}">
                    <a16:creationId xmlns:a16="http://schemas.microsoft.com/office/drawing/2014/main" id="{BD20E2C1-92E3-CF72-AFDF-406BACABBE39}"/>
                  </a:ext>
                </a:extLst>
              </p:cNvPr>
              <p:cNvSpPr/>
              <p:nvPr/>
            </p:nvSpPr>
            <p:spPr>
              <a:xfrm>
                <a:off x="6817049" y="3799947"/>
                <a:ext cx="1057209" cy="52814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304" name="그림 303" descr="그리기이(가) 표시된 사진&#10;&#10;자동 생성된 설명">
                <a:extLst>
                  <a:ext uri="{FF2B5EF4-FFF2-40B4-BE49-F238E27FC236}">
                    <a16:creationId xmlns:a16="http://schemas.microsoft.com/office/drawing/2014/main" id="{C72A8AA6-B338-9438-18D9-DA304624DD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47735" y="5496660"/>
                <a:ext cx="1139488" cy="727971"/>
              </a:xfrm>
              <a:prstGeom prst="rect">
                <a:avLst/>
              </a:prstGeom>
            </p:spPr>
          </p:pic>
          <p:sp>
            <p:nvSpPr>
              <p:cNvPr id="305" name="사각형: 둥근 모서리 304">
                <a:extLst>
                  <a:ext uri="{FF2B5EF4-FFF2-40B4-BE49-F238E27FC236}">
                    <a16:creationId xmlns:a16="http://schemas.microsoft.com/office/drawing/2014/main" id="{ADD8FD4C-CC94-A51C-1423-F4AFF9F47EC0}"/>
                  </a:ext>
                </a:extLst>
              </p:cNvPr>
              <p:cNvSpPr/>
              <p:nvPr/>
            </p:nvSpPr>
            <p:spPr>
              <a:xfrm>
                <a:off x="9116402" y="5035536"/>
                <a:ext cx="1057209" cy="528144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306" name="그림 305" descr="테이블, 그리기이(가) 표시된 사진&#10;&#10;자동 생성된 설명">
                <a:extLst>
                  <a:ext uri="{FF2B5EF4-FFF2-40B4-BE49-F238E27FC236}">
                    <a16:creationId xmlns:a16="http://schemas.microsoft.com/office/drawing/2014/main" id="{A4AB24BA-B4EE-D5E1-1794-9830459E99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965" y="5126348"/>
                <a:ext cx="517539" cy="414888"/>
              </a:xfrm>
              <a:prstGeom prst="rect">
                <a:avLst/>
              </a:prstGeom>
            </p:spPr>
          </p:pic>
          <p:grpSp>
            <p:nvGrpSpPr>
              <p:cNvPr id="307" name="나이콤">
                <a:extLst>
                  <a:ext uri="{FF2B5EF4-FFF2-40B4-BE49-F238E27FC236}">
                    <a16:creationId xmlns:a16="http://schemas.microsoft.com/office/drawing/2014/main" id="{1041DA84-F9CD-A036-8700-E0147FD00A44}"/>
                  </a:ext>
                </a:extLst>
              </p:cNvPr>
              <p:cNvGrpSpPr/>
              <p:nvPr/>
            </p:nvGrpSpPr>
            <p:grpSpPr>
              <a:xfrm>
                <a:off x="6857520" y="5677523"/>
                <a:ext cx="1057209" cy="503173"/>
                <a:chOff x="6651773" y="5753808"/>
                <a:chExt cx="1112798" cy="543090"/>
              </a:xfrm>
            </p:grpSpPr>
            <p:sp>
              <p:nvSpPr>
                <p:cNvPr id="363" name="직사각형 60">
                  <a:extLst>
                    <a:ext uri="{FF2B5EF4-FFF2-40B4-BE49-F238E27FC236}">
                      <a16:creationId xmlns:a16="http://schemas.microsoft.com/office/drawing/2014/main" id="{61E5875E-14F9-8028-3259-7C0F05CBB55E}"/>
                    </a:ext>
                  </a:extLst>
                </p:cNvPr>
                <p:cNvSpPr/>
                <p:nvPr/>
              </p:nvSpPr>
              <p:spPr>
                <a:xfrm>
                  <a:off x="6651773" y="5753808"/>
                  <a:ext cx="1112798" cy="543090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64" name="그림 363" descr="그리기이(가) 표시된 사진&#10;&#10;자동 생성된 설명">
                  <a:extLst>
                    <a:ext uri="{FF2B5EF4-FFF2-40B4-BE49-F238E27FC236}">
                      <a16:creationId xmlns:a16="http://schemas.microsoft.com/office/drawing/2014/main" id="{691CC6DD-D2E6-70C5-53F6-7026ABE56B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13920" y="5833176"/>
                  <a:ext cx="834124" cy="321641"/>
                </a:xfrm>
                <a:prstGeom prst="rect">
                  <a:avLst/>
                </a:prstGeom>
              </p:spPr>
            </p:pic>
          </p:grpSp>
          <p:grpSp>
            <p:nvGrpSpPr>
              <p:cNvPr id="308" name="카이스">
                <a:extLst>
                  <a:ext uri="{FF2B5EF4-FFF2-40B4-BE49-F238E27FC236}">
                    <a16:creationId xmlns:a16="http://schemas.microsoft.com/office/drawing/2014/main" id="{9E7675D4-86D0-EE87-B975-D9C354B20202}"/>
                  </a:ext>
                </a:extLst>
              </p:cNvPr>
              <p:cNvGrpSpPr/>
              <p:nvPr/>
            </p:nvGrpSpPr>
            <p:grpSpPr>
              <a:xfrm>
                <a:off x="4488159" y="3839878"/>
                <a:ext cx="1057209" cy="528144"/>
                <a:chOff x="4236481" y="5753808"/>
                <a:chExt cx="1112798" cy="570042"/>
              </a:xfrm>
            </p:grpSpPr>
            <p:sp>
              <p:nvSpPr>
                <p:cNvPr id="361" name="사각형: 둥근 모서리 360">
                  <a:extLst>
                    <a:ext uri="{FF2B5EF4-FFF2-40B4-BE49-F238E27FC236}">
                      <a16:creationId xmlns:a16="http://schemas.microsoft.com/office/drawing/2014/main" id="{9157C9FF-5370-FAE7-49B0-37A346C1221A}"/>
                    </a:ext>
                  </a:extLst>
                </p:cNvPr>
                <p:cNvSpPr/>
                <p:nvPr/>
              </p:nvSpPr>
              <p:spPr>
                <a:xfrm>
                  <a:off x="4236481" y="5753808"/>
                  <a:ext cx="1112798" cy="570042"/>
                </a:xfrm>
                <a:prstGeom prst="roundRect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pic>
              <p:nvPicPr>
                <p:cNvPr id="362" name="그림 361">
                  <a:extLst>
                    <a:ext uri="{FF2B5EF4-FFF2-40B4-BE49-F238E27FC236}">
                      <a16:creationId xmlns:a16="http://schemas.microsoft.com/office/drawing/2014/main" id="{C37BAB2E-E6A1-42C2-F8F1-F0C7339A3C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735" y="5879891"/>
                  <a:ext cx="730740" cy="283415"/>
                </a:xfrm>
                <a:prstGeom prst="rect">
                  <a:avLst/>
                </a:prstGeom>
              </p:spPr>
            </p:pic>
          </p:grpSp>
          <p:pic>
            <p:nvPicPr>
              <p:cNvPr id="309" name="그림 308">
                <a:extLst>
                  <a:ext uri="{FF2B5EF4-FFF2-40B4-BE49-F238E27FC236}">
                    <a16:creationId xmlns:a16="http://schemas.microsoft.com/office/drawing/2014/main" id="{68F77B69-2647-219B-9563-DD50CF673C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254" t="15048" r="51582" b="65638"/>
              <a:stretch/>
            </p:blipFill>
            <p:spPr>
              <a:xfrm>
                <a:off x="2260715" y="2079901"/>
                <a:ext cx="1013017" cy="249291"/>
              </a:xfrm>
              <a:prstGeom prst="rect">
                <a:avLst/>
              </a:prstGeom>
            </p:spPr>
          </p:pic>
          <p:pic>
            <p:nvPicPr>
              <p:cNvPr id="310" name="그림 309">
                <a:extLst>
                  <a:ext uri="{FF2B5EF4-FFF2-40B4-BE49-F238E27FC236}">
                    <a16:creationId xmlns:a16="http://schemas.microsoft.com/office/drawing/2014/main" id="{3296E3E7-54FC-DDBD-9766-1D6C0671D8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39693" y="2057105"/>
                <a:ext cx="786700" cy="261381"/>
              </a:xfrm>
              <a:prstGeom prst="rect">
                <a:avLst/>
              </a:prstGeom>
            </p:spPr>
          </p:pic>
          <p:pic>
            <p:nvPicPr>
              <p:cNvPr id="311" name="그림 310">
                <a:extLst>
                  <a:ext uri="{FF2B5EF4-FFF2-40B4-BE49-F238E27FC236}">
                    <a16:creationId xmlns:a16="http://schemas.microsoft.com/office/drawing/2014/main" id="{EE5D60D6-305A-C2DD-E7FE-B2B7B2F5F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39621" y="3907729"/>
                <a:ext cx="848437" cy="230672"/>
              </a:xfrm>
              <a:prstGeom prst="rect">
                <a:avLst/>
              </a:prstGeom>
            </p:spPr>
          </p:pic>
          <p:pic>
            <p:nvPicPr>
              <p:cNvPr id="312" name="그림 311">
                <a:extLst>
                  <a:ext uri="{FF2B5EF4-FFF2-40B4-BE49-F238E27FC236}">
                    <a16:creationId xmlns:a16="http://schemas.microsoft.com/office/drawing/2014/main" id="{BEA97269-2752-D55A-88F0-778E3D4979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41" t="35733" r="14353" b="36402"/>
              <a:stretch/>
            </p:blipFill>
            <p:spPr>
              <a:xfrm>
                <a:off x="8037930" y="4547099"/>
                <a:ext cx="1013017" cy="276585"/>
              </a:xfrm>
              <a:prstGeom prst="rect">
                <a:avLst/>
              </a:prstGeom>
            </p:spPr>
          </p:pic>
          <p:pic>
            <p:nvPicPr>
              <p:cNvPr id="313" name="그림 312">
                <a:extLst>
                  <a:ext uri="{FF2B5EF4-FFF2-40B4-BE49-F238E27FC236}">
                    <a16:creationId xmlns:a16="http://schemas.microsoft.com/office/drawing/2014/main" id="{E1A6DA1E-C39B-DBF6-ACE0-BC67460140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1417" y="3930077"/>
                <a:ext cx="1008691" cy="291033"/>
              </a:xfrm>
              <a:prstGeom prst="rect">
                <a:avLst/>
              </a:prstGeom>
            </p:spPr>
          </p:pic>
          <p:pic>
            <p:nvPicPr>
              <p:cNvPr id="314" name="그림 313">
                <a:extLst>
                  <a:ext uri="{FF2B5EF4-FFF2-40B4-BE49-F238E27FC236}">
                    <a16:creationId xmlns:a16="http://schemas.microsoft.com/office/drawing/2014/main" id="{08EF3082-9C4F-1C0F-FDFF-98079CAA88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2480" y="4564426"/>
                <a:ext cx="1013018" cy="254034"/>
              </a:xfrm>
              <a:prstGeom prst="rect">
                <a:avLst/>
              </a:prstGeom>
            </p:spPr>
          </p:pic>
          <p:pic>
            <p:nvPicPr>
              <p:cNvPr id="315" name="그림 314">
                <a:extLst>
                  <a:ext uri="{FF2B5EF4-FFF2-40B4-BE49-F238E27FC236}">
                    <a16:creationId xmlns:a16="http://schemas.microsoft.com/office/drawing/2014/main" id="{3F17579D-B8B1-417F-EA9A-498DF5323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558" y="4601545"/>
                <a:ext cx="1122625" cy="184247"/>
              </a:xfrm>
              <a:prstGeom prst="rect">
                <a:avLst/>
              </a:prstGeom>
            </p:spPr>
          </p:pic>
          <p:pic>
            <p:nvPicPr>
              <p:cNvPr id="316" name="그림 315">
                <a:extLst>
                  <a:ext uri="{FF2B5EF4-FFF2-40B4-BE49-F238E27FC236}">
                    <a16:creationId xmlns:a16="http://schemas.microsoft.com/office/drawing/2014/main" id="{4434FA3A-56CF-1FFF-D26F-A75AED4F7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5624" y="4224569"/>
                <a:ext cx="1722180" cy="947913"/>
              </a:xfrm>
              <a:prstGeom prst="rect">
                <a:avLst/>
              </a:prstGeom>
            </p:spPr>
          </p:pic>
          <p:pic>
            <p:nvPicPr>
              <p:cNvPr id="317" name="그림 316">
                <a:extLst>
                  <a:ext uri="{FF2B5EF4-FFF2-40B4-BE49-F238E27FC236}">
                    <a16:creationId xmlns:a16="http://schemas.microsoft.com/office/drawing/2014/main" id="{49C4EE05-293A-7F7E-426F-BD1E845D00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3910" y="4484926"/>
                <a:ext cx="907773" cy="325062"/>
              </a:xfrm>
              <a:prstGeom prst="rect">
                <a:avLst/>
              </a:prstGeom>
            </p:spPr>
          </p:pic>
          <p:pic>
            <p:nvPicPr>
              <p:cNvPr id="318" name="그림 317">
                <a:extLst>
                  <a:ext uri="{FF2B5EF4-FFF2-40B4-BE49-F238E27FC236}">
                    <a16:creationId xmlns:a16="http://schemas.microsoft.com/office/drawing/2014/main" id="{0840C5A8-88C7-C31E-2C2C-E7C67DE014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3324" y="2105622"/>
                <a:ext cx="852695" cy="191899"/>
              </a:xfrm>
              <a:prstGeom prst="rect">
                <a:avLst/>
              </a:prstGeom>
            </p:spPr>
          </p:pic>
          <p:pic>
            <p:nvPicPr>
              <p:cNvPr id="319" name="그림 318">
                <a:extLst>
                  <a:ext uri="{FF2B5EF4-FFF2-40B4-BE49-F238E27FC236}">
                    <a16:creationId xmlns:a16="http://schemas.microsoft.com/office/drawing/2014/main" id="{2E3C7DB9-4C41-1845-4C36-D3DE2B405F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07" t="14318" r="10835" b="59223"/>
              <a:stretch/>
            </p:blipFill>
            <p:spPr>
              <a:xfrm>
                <a:off x="3437202" y="2068515"/>
                <a:ext cx="729349" cy="275423"/>
              </a:xfrm>
              <a:prstGeom prst="rect">
                <a:avLst/>
              </a:prstGeom>
            </p:spPr>
          </p:pic>
          <p:pic>
            <p:nvPicPr>
              <p:cNvPr id="320" name="그림 319">
                <a:extLst>
                  <a:ext uri="{FF2B5EF4-FFF2-40B4-BE49-F238E27FC236}">
                    <a16:creationId xmlns:a16="http://schemas.microsoft.com/office/drawing/2014/main" id="{D14025B5-0D2F-01F8-0F70-E5E8169728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6007" y="1979121"/>
                <a:ext cx="807646" cy="417787"/>
              </a:xfrm>
              <a:prstGeom prst="rect">
                <a:avLst/>
              </a:prstGeom>
            </p:spPr>
          </p:pic>
          <p:pic>
            <p:nvPicPr>
              <p:cNvPr id="321" name="그림 320">
                <a:extLst>
                  <a:ext uri="{FF2B5EF4-FFF2-40B4-BE49-F238E27FC236}">
                    <a16:creationId xmlns:a16="http://schemas.microsoft.com/office/drawing/2014/main" id="{5EAC0DA7-1057-1AE5-BAFD-340170151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41811" y="2047006"/>
                <a:ext cx="1234051" cy="378434"/>
              </a:xfrm>
              <a:prstGeom prst="rect">
                <a:avLst/>
              </a:prstGeom>
            </p:spPr>
          </p:pic>
          <p:pic>
            <p:nvPicPr>
              <p:cNvPr id="322" name="그림 321">
                <a:extLst>
                  <a:ext uri="{FF2B5EF4-FFF2-40B4-BE49-F238E27FC236}">
                    <a16:creationId xmlns:a16="http://schemas.microsoft.com/office/drawing/2014/main" id="{28F98E72-A1C0-5356-1EDD-A13903EAC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3585" y="2055482"/>
                <a:ext cx="1031678" cy="282417"/>
              </a:xfrm>
              <a:prstGeom prst="rect">
                <a:avLst/>
              </a:prstGeom>
            </p:spPr>
          </p:pic>
          <p:pic>
            <p:nvPicPr>
              <p:cNvPr id="323" name="그림 322">
                <a:extLst>
                  <a:ext uri="{FF2B5EF4-FFF2-40B4-BE49-F238E27FC236}">
                    <a16:creationId xmlns:a16="http://schemas.microsoft.com/office/drawing/2014/main" id="{9BB7C788-2385-4049-78CD-70DB456611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26043" y="2703632"/>
                <a:ext cx="1029153" cy="301094"/>
              </a:xfrm>
              <a:prstGeom prst="rect">
                <a:avLst/>
              </a:prstGeom>
            </p:spPr>
          </p:pic>
          <p:pic>
            <p:nvPicPr>
              <p:cNvPr id="324" name="그림 323">
                <a:extLst>
                  <a:ext uri="{FF2B5EF4-FFF2-40B4-BE49-F238E27FC236}">
                    <a16:creationId xmlns:a16="http://schemas.microsoft.com/office/drawing/2014/main" id="{91BD4CE4-1EC0-B29D-13FE-02699B875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2253" y="2606103"/>
                <a:ext cx="894307" cy="496152"/>
              </a:xfrm>
              <a:prstGeom prst="rect">
                <a:avLst/>
              </a:prstGeom>
            </p:spPr>
          </p:pic>
          <p:pic>
            <p:nvPicPr>
              <p:cNvPr id="325" name="그림 324">
                <a:extLst>
                  <a:ext uri="{FF2B5EF4-FFF2-40B4-BE49-F238E27FC236}">
                    <a16:creationId xmlns:a16="http://schemas.microsoft.com/office/drawing/2014/main" id="{A78BEDED-9775-964B-C877-43C48A604D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909" t="29150" r="19106" b="26109"/>
              <a:stretch/>
            </p:blipFill>
            <p:spPr>
              <a:xfrm>
                <a:off x="6258976" y="2707940"/>
                <a:ext cx="1153710" cy="289315"/>
              </a:xfrm>
              <a:prstGeom prst="rect">
                <a:avLst/>
              </a:prstGeom>
            </p:spPr>
          </p:pic>
          <p:pic>
            <p:nvPicPr>
              <p:cNvPr id="326" name="그림 325">
                <a:extLst>
                  <a:ext uri="{FF2B5EF4-FFF2-40B4-BE49-F238E27FC236}">
                    <a16:creationId xmlns:a16="http://schemas.microsoft.com/office/drawing/2014/main" id="{4BF8BA6E-09EE-84E0-664F-7617020E9C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67952" y="2772688"/>
                <a:ext cx="1090815" cy="180111"/>
              </a:xfrm>
              <a:prstGeom prst="rect">
                <a:avLst/>
              </a:prstGeom>
            </p:spPr>
          </p:pic>
          <p:pic>
            <p:nvPicPr>
              <p:cNvPr id="327" name="그림 326">
                <a:extLst>
                  <a:ext uri="{FF2B5EF4-FFF2-40B4-BE49-F238E27FC236}">
                    <a16:creationId xmlns:a16="http://schemas.microsoft.com/office/drawing/2014/main" id="{EBEBC1EC-D841-252B-E589-B0AC7A791D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68596" y="2758480"/>
                <a:ext cx="916933" cy="211676"/>
              </a:xfrm>
              <a:prstGeom prst="rect">
                <a:avLst/>
              </a:prstGeom>
            </p:spPr>
          </p:pic>
          <p:pic>
            <p:nvPicPr>
              <p:cNvPr id="328" name="그림 327">
                <a:extLst>
                  <a:ext uri="{FF2B5EF4-FFF2-40B4-BE49-F238E27FC236}">
                    <a16:creationId xmlns:a16="http://schemas.microsoft.com/office/drawing/2014/main" id="{BA5B8965-D95F-EE23-3C21-F45ABAC61B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256" t="-8229" b="1"/>
              <a:stretch/>
            </p:blipFill>
            <p:spPr>
              <a:xfrm>
                <a:off x="9701699" y="2771189"/>
                <a:ext cx="873914" cy="199112"/>
              </a:xfrm>
              <a:prstGeom prst="rect">
                <a:avLst/>
              </a:prstGeom>
            </p:spPr>
          </p:pic>
          <p:pic>
            <p:nvPicPr>
              <p:cNvPr id="329" name="그림 328">
                <a:extLst>
                  <a:ext uri="{FF2B5EF4-FFF2-40B4-BE49-F238E27FC236}">
                    <a16:creationId xmlns:a16="http://schemas.microsoft.com/office/drawing/2014/main" id="{72183373-AC84-7051-A540-D329733122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3309" y="3371552"/>
                <a:ext cx="834341" cy="248068"/>
              </a:xfrm>
              <a:prstGeom prst="rect">
                <a:avLst/>
              </a:prstGeom>
            </p:spPr>
          </p:pic>
          <p:pic>
            <p:nvPicPr>
              <p:cNvPr id="330" name="그림 329">
                <a:extLst>
                  <a:ext uri="{FF2B5EF4-FFF2-40B4-BE49-F238E27FC236}">
                    <a16:creationId xmlns:a16="http://schemas.microsoft.com/office/drawing/2014/main" id="{473CD3FC-F2F2-B5AA-0109-DAE5BD8A1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3323" y="3944786"/>
                <a:ext cx="712696" cy="2407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1" name="그림 330">
                <a:extLst>
                  <a:ext uri="{FF2B5EF4-FFF2-40B4-BE49-F238E27FC236}">
                    <a16:creationId xmlns:a16="http://schemas.microsoft.com/office/drawing/2014/main" id="{3D10F387-FE84-A0D5-0EB8-E9AF4519B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2534" y="3922393"/>
                <a:ext cx="887181" cy="253790"/>
              </a:xfrm>
              <a:prstGeom prst="rect">
                <a:avLst/>
              </a:prstGeom>
            </p:spPr>
          </p:pic>
          <p:pic>
            <p:nvPicPr>
              <p:cNvPr id="332" name="그림 331">
                <a:extLst>
                  <a:ext uri="{FF2B5EF4-FFF2-40B4-BE49-F238E27FC236}">
                    <a16:creationId xmlns:a16="http://schemas.microsoft.com/office/drawing/2014/main" id="{B3701044-3124-2ED8-968F-F967FAD2F8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523" b="-21791"/>
              <a:stretch/>
            </p:blipFill>
            <p:spPr>
              <a:xfrm>
                <a:off x="3341582" y="3917253"/>
                <a:ext cx="1022505" cy="311689"/>
              </a:xfrm>
              <a:prstGeom prst="rect">
                <a:avLst/>
              </a:prstGeom>
            </p:spPr>
          </p:pic>
          <p:pic>
            <p:nvPicPr>
              <p:cNvPr id="333" name="그림 332">
                <a:extLst>
                  <a:ext uri="{FF2B5EF4-FFF2-40B4-BE49-F238E27FC236}">
                    <a16:creationId xmlns:a16="http://schemas.microsoft.com/office/drawing/2014/main" id="{5DBFF54B-B6A7-0331-EBCA-7608CD39B6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02794" y="3256512"/>
                <a:ext cx="838245" cy="285622"/>
              </a:xfrm>
              <a:prstGeom prst="rect">
                <a:avLst/>
              </a:prstGeom>
            </p:spPr>
          </p:pic>
          <p:pic>
            <p:nvPicPr>
              <p:cNvPr id="334" name="그림 333">
                <a:extLst>
                  <a:ext uri="{FF2B5EF4-FFF2-40B4-BE49-F238E27FC236}">
                    <a16:creationId xmlns:a16="http://schemas.microsoft.com/office/drawing/2014/main" id="{A14099CC-8A2D-5827-285E-53397F308F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93" b="28300"/>
              <a:stretch/>
            </p:blipFill>
            <p:spPr>
              <a:xfrm>
                <a:off x="2135802" y="3293297"/>
                <a:ext cx="1121516" cy="386514"/>
              </a:xfrm>
              <a:prstGeom prst="rect">
                <a:avLst/>
              </a:prstGeom>
            </p:spPr>
          </p:pic>
          <p:pic>
            <p:nvPicPr>
              <p:cNvPr id="335" name="그림 334">
                <a:extLst>
                  <a:ext uri="{FF2B5EF4-FFF2-40B4-BE49-F238E27FC236}">
                    <a16:creationId xmlns:a16="http://schemas.microsoft.com/office/drawing/2014/main" id="{16B23975-7A20-DCED-A3FF-1971148999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2737" y="3336619"/>
                <a:ext cx="796329" cy="273572"/>
              </a:xfrm>
              <a:prstGeom prst="rect">
                <a:avLst/>
              </a:prstGeom>
            </p:spPr>
          </p:pic>
          <p:pic>
            <p:nvPicPr>
              <p:cNvPr id="336" name="그림 335">
                <a:extLst>
                  <a:ext uri="{FF2B5EF4-FFF2-40B4-BE49-F238E27FC236}">
                    <a16:creationId xmlns:a16="http://schemas.microsoft.com/office/drawing/2014/main" id="{2FF06FD4-47E1-5800-882B-ACE38AF4F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8985" y="3313490"/>
                <a:ext cx="1001089" cy="270651"/>
              </a:xfrm>
              <a:prstGeom prst="rect">
                <a:avLst/>
              </a:prstGeom>
            </p:spPr>
          </p:pic>
          <p:pic>
            <p:nvPicPr>
              <p:cNvPr id="337" name="그림 336">
                <a:extLst>
                  <a:ext uri="{FF2B5EF4-FFF2-40B4-BE49-F238E27FC236}">
                    <a16:creationId xmlns:a16="http://schemas.microsoft.com/office/drawing/2014/main" id="{0460BDC7-A763-E164-0F08-23E3C8675A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83131" y="3880900"/>
                <a:ext cx="1057209" cy="343669"/>
              </a:xfrm>
              <a:prstGeom prst="rect">
                <a:avLst/>
              </a:prstGeom>
            </p:spPr>
          </p:pic>
          <p:pic>
            <p:nvPicPr>
              <p:cNvPr id="338" name="그림 337">
                <a:extLst>
                  <a:ext uri="{FF2B5EF4-FFF2-40B4-BE49-F238E27FC236}">
                    <a16:creationId xmlns:a16="http://schemas.microsoft.com/office/drawing/2014/main" id="{B5A15EF5-147D-F4E2-ADE6-F21187DE60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23496" y="3996627"/>
                <a:ext cx="1075115" cy="184674"/>
              </a:xfrm>
              <a:prstGeom prst="rect">
                <a:avLst/>
              </a:prstGeom>
            </p:spPr>
          </p:pic>
          <p:pic>
            <p:nvPicPr>
              <p:cNvPr id="339" name="그림 338">
                <a:extLst>
                  <a:ext uri="{FF2B5EF4-FFF2-40B4-BE49-F238E27FC236}">
                    <a16:creationId xmlns:a16="http://schemas.microsoft.com/office/drawing/2014/main" id="{9372B239-F209-82FF-B32C-B605BCC63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9015" y="4576547"/>
                <a:ext cx="1299750" cy="226178"/>
              </a:xfrm>
              <a:prstGeom prst="rect">
                <a:avLst/>
              </a:prstGeom>
            </p:spPr>
          </p:pic>
          <p:pic>
            <p:nvPicPr>
              <p:cNvPr id="340" name="그림 339">
                <a:extLst>
                  <a:ext uri="{FF2B5EF4-FFF2-40B4-BE49-F238E27FC236}">
                    <a16:creationId xmlns:a16="http://schemas.microsoft.com/office/drawing/2014/main" id="{8C889584-FCDB-6DF7-8E44-AF1AC9D9B5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597" b="31673"/>
              <a:stretch/>
            </p:blipFill>
            <p:spPr>
              <a:xfrm>
                <a:off x="9124648" y="4582144"/>
                <a:ext cx="1198848" cy="234395"/>
              </a:xfrm>
              <a:prstGeom prst="rect">
                <a:avLst/>
              </a:prstGeom>
            </p:spPr>
          </p:pic>
          <p:pic>
            <p:nvPicPr>
              <p:cNvPr id="341" name="그림 340">
                <a:extLst>
                  <a:ext uri="{FF2B5EF4-FFF2-40B4-BE49-F238E27FC236}">
                    <a16:creationId xmlns:a16="http://schemas.microsoft.com/office/drawing/2014/main" id="{5C3A2196-758A-C540-9B9A-2486BE3092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2629" y="4446844"/>
                <a:ext cx="1395789" cy="528144"/>
              </a:xfrm>
              <a:prstGeom prst="rect">
                <a:avLst/>
              </a:prstGeom>
            </p:spPr>
          </p:pic>
          <p:pic>
            <p:nvPicPr>
              <p:cNvPr id="342" name="그림 341">
                <a:extLst>
                  <a:ext uri="{FF2B5EF4-FFF2-40B4-BE49-F238E27FC236}">
                    <a16:creationId xmlns:a16="http://schemas.microsoft.com/office/drawing/2014/main" id="{B3F46B4F-78FE-182F-5BEC-2070D1386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7384" y="5744866"/>
                <a:ext cx="1178803" cy="310389"/>
              </a:xfrm>
              <a:prstGeom prst="rect">
                <a:avLst/>
              </a:prstGeom>
            </p:spPr>
          </p:pic>
          <p:pic>
            <p:nvPicPr>
              <p:cNvPr id="343" name="그림 342">
                <a:extLst>
                  <a:ext uri="{FF2B5EF4-FFF2-40B4-BE49-F238E27FC236}">
                    <a16:creationId xmlns:a16="http://schemas.microsoft.com/office/drawing/2014/main" id="{4F6174A4-1663-2C41-A9A9-35448D1823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5304" y="5190734"/>
                <a:ext cx="894617" cy="183672"/>
              </a:xfrm>
              <a:prstGeom prst="rect">
                <a:avLst/>
              </a:prstGeom>
            </p:spPr>
          </p:pic>
          <p:pic>
            <p:nvPicPr>
              <p:cNvPr id="344" name="Picture 2">
                <a:extLst>
                  <a:ext uri="{FF2B5EF4-FFF2-40B4-BE49-F238E27FC236}">
                    <a16:creationId xmlns:a16="http://schemas.microsoft.com/office/drawing/2014/main" id="{37ABEE5B-E051-21F4-5B91-D6ED00335C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7278" y="5191172"/>
                <a:ext cx="1163551" cy="2307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5" name="Picture 6" descr="KMARIN">
                <a:extLst>
                  <a:ext uri="{FF2B5EF4-FFF2-40B4-BE49-F238E27FC236}">
                    <a16:creationId xmlns:a16="http://schemas.microsoft.com/office/drawing/2014/main" id="{5D304523-AD3F-1E72-2832-E3E809D0B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3384" y="5202476"/>
                <a:ext cx="1048159" cy="2194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6" name="Picture 8" descr="logo">
                <a:extLst>
                  <a:ext uri="{FF2B5EF4-FFF2-40B4-BE49-F238E27FC236}">
                    <a16:creationId xmlns:a16="http://schemas.microsoft.com/office/drawing/2014/main" id="{C80FBC24-A879-A04B-1638-BDB9AB406A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8811" y="5639945"/>
                <a:ext cx="979546" cy="464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7" name="Picture 12" descr="케이텍맨파워">
                <a:extLst>
                  <a:ext uri="{FF2B5EF4-FFF2-40B4-BE49-F238E27FC236}">
                    <a16:creationId xmlns:a16="http://schemas.microsoft.com/office/drawing/2014/main" id="{585EC465-7C6C-E43A-9A7A-2ABFCA671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08" t="8736" r="13450" b="7841"/>
              <a:stretch/>
            </p:blipFill>
            <p:spPr bwMode="auto">
              <a:xfrm>
                <a:off x="10199819" y="5739853"/>
                <a:ext cx="1176707" cy="309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8" name="Picture 4" descr="와치텍, 스토리지 자원 관리 &amp;#39;와치올 SRM&amp;#39; 출시 - 데이터넷">
                <a:extLst>
                  <a:ext uri="{FF2B5EF4-FFF2-40B4-BE49-F238E27FC236}">
                    <a16:creationId xmlns:a16="http://schemas.microsoft.com/office/drawing/2014/main" id="{F9BCB9E1-8DE4-53EA-7AC0-805E617E76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0901" y="5643802"/>
                <a:ext cx="1066800" cy="4952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9" name="Picture 8" descr="사진=한국교통자산운용">
                <a:extLst>
                  <a:ext uri="{FF2B5EF4-FFF2-40B4-BE49-F238E27FC236}">
                    <a16:creationId xmlns:a16="http://schemas.microsoft.com/office/drawing/2014/main" id="{A366F900-1140-392B-6534-73221BEE2B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4384" y="5170038"/>
                <a:ext cx="1066195" cy="2824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0" name="그림 349">
                <a:extLst>
                  <a:ext uri="{FF2B5EF4-FFF2-40B4-BE49-F238E27FC236}">
                    <a16:creationId xmlns:a16="http://schemas.microsoft.com/office/drawing/2014/main" id="{889D3C3B-6119-2F86-2EFD-D3EE4AF175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472367" y="1910010"/>
                <a:ext cx="735017" cy="536277"/>
              </a:xfrm>
              <a:prstGeom prst="rect">
                <a:avLst/>
              </a:prstGeom>
            </p:spPr>
          </p:pic>
          <p:pic>
            <p:nvPicPr>
              <p:cNvPr id="351" name="그림 350">
                <a:extLst>
                  <a:ext uri="{FF2B5EF4-FFF2-40B4-BE49-F238E27FC236}">
                    <a16:creationId xmlns:a16="http://schemas.microsoft.com/office/drawing/2014/main" id="{E68B05FD-9946-AC7C-A38F-94DF1D670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492020" y="5736213"/>
                <a:ext cx="1160811" cy="287148"/>
              </a:xfrm>
              <a:prstGeom prst="rect">
                <a:avLst/>
              </a:prstGeom>
            </p:spPr>
          </p:pic>
          <p:pic>
            <p:nvPicPr>
              <p:cNvPr id="352" name="그림 351">
                <a:extLst>
                  <a:ext uri="{FF2B5EF4-FFF2-40B4-BE49-F238E27FC236}">
                    <a16:creationId xmlns:a16="http://schemas.microsoft.com/office/drawing/2014/main" id="{DF4238AE-E5C3-F0D8-D480-6CC92748D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39026" y="5119046"/>
                <a:ext cx="1116708" cy="294517"/>
              </a:xfrm>
              <a:prstGeom prst="rect">
                <a:avLst/>
              </a:prstGeom>
            </p:spPr>
          </p:pic>
          <p:pic>
            <p:nvPicPr>
              <p:cNvPr id="353" name="그림 352">
                <a:extLst>
                  <a:ext uri="{FF2B5EF4-FFF2-40B4-BE49-F238E27FC236}">
                    <a16:creationId xmlns:a16="http://schemas.microsoft.com/office/drawing/2014/main" id="{48D5C900-1231-0854-9052-596B756BF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8284" y="3351824"/>
                <a:ext cx="1178803" cy="183768"/>
              </a:xfrm>
              <a:prstGeom prst="rect">
                <a:avLst/>
              </a:prstGeom>
            </p:spPr>
          </p:pic>
          <p:pic>
            <p:nvPicPr>
              <p:cNvPr id="354" name="그림 353" descr="텍스트, 클립아트이(가) 표시된 사진&#10;&#10;자동 생성된 설명">
                <a:extLst>
                  <a:ext uri="{FF2B5EF4-FFF2-40B4-BE49-F238E27FC236}">
                    <a16:creationId xmlns:a16="http://schemas.microsoft.com/office/drawing/2014/main" id="{468BFDC0-5E75-E6DF-3E71-68C741A531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1124" y="5171422"/>
                <a:ext cx="845226" cy="242141"/>
              </a:xfrm>
              <a:prstGeom prst="rect">
                <a:avLst/>
              </a:prstGeom>
            </p:spPr>
          </p:pic>
          <p:pic>
            <p:nvPicPr>
              <p:cNvPr id="355" name="그림 354" descr="텍스트이(가) 표시된 사진&#10;&#10;자동 생성된 설명">
                <a:extLst>
                  <a:ext uri="{FF2B5EF4-FFF2-40B4-BE49-F238E27FC236}">
                    <a16:creationId xmlns:a16="http://schemas.microsoft.com/office/drawing/2014/main" id="{62A6C031-99C4-9C72-FF4B-5DAB2E7EC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9063" y="3293297"/>
                <a:ext cx="925572" cy="342918"/>
              </a:xfrm>
              <a:prstGeom prst="rect">
                <a:avLst/>
              </a:prstGeom>
            </p:spPr>
          </p:pic>
          <p:pic>
            <p:nvPicPr>
              <p:cNvPr id="356" name="그림 355">
                <a:extLst>
                  <a:ext uri="{FF2B5EF4-FFF2-40B4-BE49-F238E27FC236}">
                    <a16:creationId xmlns:a16="http://schemas.microsoft.com/office/drawing/2014/main" id="{936EA00D-D466-C3C3-7BD6-6675048BC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0133" y="5709821"/>
                <a:ext cx="1178803" cy="331538"/>
              </a:xfrm>
              <a:prstGeom prst="rect">
                <a:avLst/>
              </a:prstGeom>
            </p:spPr>
          </p:pic>
          <p:pic>
            <p:nvPicPr>
              <p:cNvPr id="357" name="Picture 2" descr="고객사 정보 – (주)오보코리아">
                <a:extLst>
                  <a:ext uri="{FF2B5EF4-FFF2-40B4-BE49-F238E27FC236}">
                    <a16:creationId xmlns:a16="http://schemas.microsoft.com/office/drawing/2014/main" id="{30169DC8-AB1F-6EC6-0D43-A7612BBDA4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81" t="20181" r="11268" b="23538"/>
              <a:stretch/>
            </p:blipFill>
            <p:spPr bwMode="auto">
              <a:xfrm>
                <a:off x="917352" y="5665228"/>
                <a:ext cx="1082466" cy="5038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8" name="그림 357">
                <a:extLst>
                  <a:ext uri="{FF2B5EF4-FFF2-40B4-BE49-F238E27FC236}">
                    <a16:creationId xmlns:a16="http://schemas.microsoft.com/office/drawing/2014/main" id="{E2F7A76D-3622-DFE4-8102-B694EC10B1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16879" y="3256499"/>
                <a:ext cx="1177383" cy="309063"/>
              </a:xfrm>
              <a:prstGeom prst="rect">
                <a:avLst/>
              </a:prstGeom>
            </p:spPr>
          </p:pic>
          <p:pic>
            <p:nvPicPr>
              <p:cNvPr id="359" name="그림 358">
                <a:extLst>
                  <a:ext uri="{FF2B5EF4-FFF2-40B4-BE49-F238E27FC236}">
                    <a16:creationId xmlns:a16="http://schemas.microsoft.com/office/drawing/2014/main" id="{159BA314-5911-00A2-9BFC-EAE27EAAE7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7391" y="3219203"/>
                <a:ext cx="667955" cy="420812"/>
              </a:xfrm>
              <a:prstGeom prst="rect">
                <a:avLst/>
              </a:prstGeom>
            </p:spPr>
          </p:pic>
          <p:pic>
            <p:nvPicPr>
              <p:cNvPr id="360" name="그래픽 359">
                <a:extLst>
                  <a:ext uri="{FF2B5EF4-FFF2-40B4-BE49-F238E27FC236}">
                    <a16:creationId xmlns:a16="http://schemas.microsoft.com/office/drawing/2014/main" id="{34F06A44-DD83-3646-257B-3B08C0AD9A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6"/>
                  </a:ext>
                </a:extLst>
              </a:blip>
              <a:stretch>
                <a:fillRect/>
              </a:stretch>
            </p:blipFill>
            <p:spPr>
              <a:xfrm>
                <a:off x="5627133" y="3944786"/>
                <a:ext cx="1057209" cy="227423"/>
              </a:xfrm>
              <a:prstGeom prst="rect">
                <a:avLst/>
              </a:prstGeom>
            </p:spPr>
          </p:pic>
        </p:grp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DFCF3CDC-9159-F2AA-33B1-EFAE1FFDC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9824510" y="2074376"/>
              <a:ext cx="985502" cy="287438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BEE251BE-6ACC-68EA-2A49-AD44206CE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9861127" y="2643121"/>
              <a:ext cx="902232" cy="3520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7733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:a16="http://schemas.microsoft.com/office/drawing/2014/main" id="{AABA1540-1B00-4710-9898-FE180BD151D4}"/>
              </a:ext>
            </a:extLst>
          </p:cNvPr>
          <p:cNvSpPr txBox="1"/>
          <p:nvPr/>
        </p:nvSpPr>
        <p:spPr>
          <a:xfrm>
            <a:off x="7128854" y="6243036"/>
            <a:ext cx="45578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* 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출처 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2023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년 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12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월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920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 운영고객 대상 설문 결과</a:t>
            </a:r>
            <a:endParaRPr lang="ko-KR" altLang="en-US" sz="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21C9F4-B974-DFF5-743E-C082490E0924}"/>
              </a:ext>
            </a:extLst>
          </p:cNvPr>
          <p:cNvSpPr txBox="1"/>
          <p:nvPr/>
        </p:nvSpPr>
        <p:spPr>
          <a:xfrm>
            <a:off x="602890" y="1191098"/>
            <a:ext cx="7003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1600" spc="-7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Salesinsight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CRM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은 영업조직의 핵심업무 집중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업무효율성 향상을 지원합니다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ko-KR" altLang="en-US" sz="1600" spc="-7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8DC1D-0A01-831C-9CCF-60BE19EE1D38}"/>
              </a:ext>
            </a:extLst>
          </p:cNvPr>
          <p:cNvSpPr txBox="1"/>
          <p:nvPr/>
        </p:nvSpPr>
        <p:spPr>
          <a:xfrm>
            <a:off x="602890" y="554817"/>
            <a:ext cx="1585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spc="-70" dirty="0">
                <a:solidFill>
                  <a:srgbClr val="002D7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도입효과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989E6DD-D8AE-1CA0-D33D-D9F78FD49644}"/>
              </a:ext>
            </a:extLst>
          </p:cNvPr>
          <p:cNvGrpSpPr/>
          <p:nvPr/>
        </p:nvGrpSpPr>
        <p:grpSpPr>
          <a:xfrm>
            <a:off x="8319839" y="2162734"/>
            <a:ext cx="3063756" cy="3366803"/>
            <a:chOff x="8258876" y="2075644"/>
            <a:chExt cx="3063756" cy="3366803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5AD383E9-7210-EE6E-60CB-73D93614610C}"/>
                </a:ext>
              </a:extLst>
            </p:cNvPr>
            <p:cNvSpPr/>
            <p:nvPr/>
          </p:nvSpPr>
          <p:spPr>
            <a:xfrm>
              <a:off x="9273786" y="3620064"/>
              <a:ext cx="1033937" cy="438158"/>
            </a:xfrm>
            <a:prstGeom prst="rect">
              <a:avLst/>
            </a:prstGeom>
            <a:noFill/>
          </p:spPr>
          <p:txBody>
            <a:bodyPr wrap="none" lIns="0" tIns="7200" rIns="0" bIns="0" rtlCol="0" anchor="t">
              <a:spAutoFit/>
            </a:bodyPr>
            <a:lstStyle/>
            <a:p>
              <a:pPr defTabSz="457071"/>
              <a:r>
                <a:rPr lang="en-US" altLang="ko-KR" sz="2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A2E9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85.4%</a:t>
              </a:r>
              <a:endParaRPr lang="ko-KR" altLang="en-US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A2E9B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972D1226-8670-22A7-B257-19FF4A5A41E2}"/>
                </a:ext>
              </a:extLst>
            </p:cNvPr>
            <p:cNvSpPr/>
            <p:nvPr/>
          </p:nvSpPr>
          <p:spPr>
            <a:xfrm>
              <a:off x="9273786" y="5004289"/>
              <a:ext cx="1033937" cy="438158"/>
            </a:xfrm>
            <a:prstGeom prst="rect">
              <a:avLst/>
            </a:prstGeom>
            <a:noFill/>
          </p:spPr>
          <p:txBody>
            <a:bodyPr wrap="none" lIns="0" tIns="7200" rIns="0" bIns="0" rtlCol="0" anchor="t">
              <a:spAutoFit/>
            </a:bodyPr>
            <a:lstStyle/>
            <a:p>
              <a:pPr defTabSz="457071"/>
              <a:r>
                <a:rPr lang="en-US" altLang="ko-KR" sz="2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A2E9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78.2%</a:t>
              </a:r>
              <a:endParaRPr lang="ko-KR" altLang="en-US" sz="2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A2E9B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74C45D2E-A89D-F3A6-CAE2-D1DD3B58B95F}"/>
                </a:ext>
              </a:extLst>
            </p:cNvPr>
            <p:cNvGrpSpPr/>
            <p:nvPr/>
          </p:nvGrpSpPr>
          <p:grpSpPr>
            <a:xfrm>
              <a:off x="8258876" y="2075644"/>
              <a:ext cx="3063756" cy="413853"/>
              <a:chOff x="892899" y="1437933"/>
              <a:chExt cx="3063756" cy="413853"/>
            </a:xfrm>
          </p:grpSpPr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B47E7D5A-43AD-B3E8-903F-6851F3C6C191}"/>
                  </a:ext>
                </a:extLst>
              </p:cNvPr>
              <p:cNvGrpSpPr/>
              <p:nvPr/>
            </p:nvGrpSpPr>
            <p:grpSpPr>
              <a:xfrm>
                <a:off x="904709" y="1437933"/>
                <a:ext cx="3051946" cy="413853"/>
                <a:chOff x="1007133" y="1657899"/>
                <a:chExt cx="3051946" cy="413853"/>
              </a:xfrm>
            </p:grpSpPr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681D1938-8EB3-B151-A3D2-5EA59D96A23C}"/>
                    </a:ext>
                  </a:extLst>
                </p:cNvPr>
                <p:cNvGrpSpPr/>
                <p:nvPr/>
              </p:nvGrpSpPr>
              <p:grpSpPr>
                <a:xfrm>
                  <a:off x="1007133" y="1657899"/>
                  <a:ext cx="3051946" cy="413853"/>
                  <a:chOff x="656772" y="-435665"/>
                  <a:chExt cx="3051946" cy="288000"/>
                </a:xfrm>
              </p:grpSpPr>
              <p:sp>
                <p:nvSpPr>
                  <p:cNvPr id="83" name="직사각형 82">
                    <a:extLst>
                      <a:ext uri="{FF2B5EF4-FFF2-40B4-BE49-F238E27FC236}">
                        <a16:creationId xmlns:a16="http://schemas.microsoft.com/office/drawing/2014/main" id="{7A524AD0-2997-8370-68B2-8FF4AA62EE47}"/>
                      </a:ext>
                    </a:extLst>
                  </p:cNvPr>
                  <p:cNvSpPr/>
                  <p:nvPr/>
                </p:nvSpPr>
                <p:spPr>
                  <a:xfrm>
                    <a:off x="809276" y="-435665"/>
                    <a:ext cx="2899442" cy="288000"/>
                  </a:xfrm>
                  <a:prstGeom prst="rect">
                    <a:avLst/>
                  </a:prstGeom>
                  <a:solidFill>
                    <a:srgbClr val="002D7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4" name="직사각형 83">
                    <a:extLst>
                      <a:ext uri="{FF2B5EF4-FFF2-40B4-BE49-F238E27FC236}">
                        <a16:creationId xmlns:a16="http://schemas.microsoft.com/office/drawing/2014/main" id="{3FB2132D-B64C-966C-6B47-1F3AB134F860}"/>
                      </a:ext>
                    </a:extLst>
                  </p:cNvPr>
                  <p:cNvSpPr/>
                  <p:nvPr/>
                </p:nvSpPr>
                <p:spPr>
                  <a:xfrm>
                    <a:off x="656772" y="-435665"/>
                    <a:ext cx="152503" cy="288000"/>
                  </a:xfrm>
                  <a:prstGeom prst="rect">
                    <a:avLst/>
                  </a:prstGeom>
                  <a:solidFill>
                    <a:srgbClr val="00A7C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82" name="직사각형 81">
                  <a:extLst>
                    <a:ext uri="{FF2B5EF4-FFF2-40B4-BE49-F238E27FC236}">
                      <a16:creationId xmlns:a16="http://schemas.microsoft.com/office/drawing/2014/main" id="{8340956A-B30C-5F12-2B8A-1E0F758277EE}"/>
                    </a:ext>
                  </a:extLst>
                </p:cNvPr>
                <p:cNvSpPr/>
                <p:nvPr/>
              </p:nvSpPr>
              <p:spPr>
                <a:xfrm>
                  <a:off x="1305696" y="1726325"/>
                  <a:ext cx="2109268" cy="27699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atinLnBrk="0"/>
                  <a:r>
                    <a:rPr lang="ko-KR" altLang="en-US" b="1" dirty="0"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고객서비스 만족도</a:t>
                  </a:r>
                  <a:endPara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cxnSp>
            <p:nvCxnSpPr>
              <p:cNvPr id="80" name="직선 연결선 79">
                <a:extLst>
                  <a:ext uri="{FF2B5EF4-FFF2-40B4-BE49-F238E27FC236}">
                    <a16:creationId xmlns:a16="http://schemas.microsoft.com/office/drawing/2014/main" id="{77AEEED8-A7BF-84AB-2A34-E4DBA5749E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899" y="1849818"/>
                <a:ext cx="3051946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A1B2DB4C-E683-6049-3E68-099DE7EDB42B}"/>
                </a:ext>
              </a:extLst>
            </p:cNvPr>
            <p:cNvSpPr/>
            <p:nvPr/>
          </p:nvSpPr>
          <p:spPr>
            <a:xfrm>
              <a:off x="8678031" y="3085749"/>
              <a:ext cx="2225446" cy="335756"/>
            </a:xfrm>
            <a:prstGeom prst="roundRect">
              <a:avLst>
                <a:gd name="adj" fmla="val 43877"/>
              </a:avLst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고객서비스 만족도</a:t>
              </a:r>
              <a:endParaRPr 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A68CCCD1-8C6E-CF0C-8664-9AF836E98345}"/>
                </a:ext>
              </a:extLst>
            </p:cNvPr>
            <p:cNvSpPr/>
            <p:nvPr/>
          </p:nvSpPr>
          <p:spPr>
            <a:xfrm>
              <a:off x="8678031" y="4472795"/>
              <a:ext cx="2225446" cy="335756"/>
            </a:xfrm>
            <a:prstGeom prst="roundRect">
              <a:avLst>
                <a:gd name="adj" fmla="val 43877"/>
              </a:avLst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타사 소개의향</a:t>
              </a:r>
              <a:endParaRPr lang="en-US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B6C711F3-C8E7-856D-117A-DB47182561E2}"/>
              </a:ext>
            </a:extLst>
          </p:cNvPr>
          <p:cNvGrpSpPr/>
          <p:nvPr/>
        </p:nvGrpSpPr>
        <p:grpSpPr>
          <a:xfrm>
            <a:off x="106240" y="2162734"/>
            <a:ext cx="4570095" cy="3559655"/>
            <a:chOff x="45277" y="2075644"/>
            <a:chExt cx="4570095" cy="3559655"/>
          </a:xfrm>
        </p:grpSpPr>
        <p:graphicFrame>
          <p:nvGraphicFramePr>
            <p:cNvPr id="7" name="차트 6">
              <a:extLst>
                <a:ext uri="{FF2B5EF4-FFF2-40B4-BE49-F238E27FC236}">
                  <a16:creationId xmlns:a16="http://schemas.microsoft.com/office/drawing/2014/main" id="{4D9C4CB7-7853-E4C1-7CD8-3EADD97EC1A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5277" y="2886384"/>
            <a:ext cx="4570095" cy="27489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4BEA7B6C-8EC5-E017-660A-0E39262017F7}"/>
                </a:ext>
              </a:extLst>
            </p:cNvPr>
            <p:cNvGrpSpPr/>
            <p:nvPr/>
          </p:nvGrpSpPr>
          <p:grpSpPr>
            <a:xfrm>
              <a:off x="764271" y="2075644"/>
              <a:ext cx="3063756" cy="2930405"/>
              <a:chOff x="764271" y="2075644"/>
              <a:chExt cx="3063756" cy="2930405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22E1009A-6DF4-1FBF-2E61-8968F36C40EC}"/>
                  </a:ext>
                </a:extLst>
              </p:cNvPr>
              <p:cNvGrpSpPr/>
              <p:nvPr/>
            </p:nvGrpSpPr>
            <p:grpSpPr>
              <a:xfrm>
                <a:off x="764271" y="2075644"/>
                <a:ext cx="3063756" cy="413853"/>
                <a:chOff x="892899" y="1437933"/>
                <a:chExt cx="3063756" cy="413853"/>
              </a:xfrm>
            </p:grpSpPr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5953791F-8265-0EE9-1F1B-962AA0037D5C}"/>
                    </a:ext>
                  </a:extLst>
                </p:cNvPr>
                <p:cNvGrpSpPr/>
                <p:nvPr/>
              </p:nvGrpSpPr>
              <p:grpSpPr>
                <a:xfrm>
                  <a:off x="904709" y="1437933"/>
                  <a:ext cx="3051946" cy="413853"/>
                  <a:chOff x="1007133" y="1657899"/>
                  <a:chExt cx="3051946" cy="413853"/>
                </a:xfrm>
              </p:grpSpPr>
              <p:grpSp>
                <p:nvGrpSpPr>
                  <p:cNvPr id="42" name="그룹 41">
                    <a:extLst>
                      <a:ext uri="{FF2B5EF4-FFF2-40B4-BE49-F238E27FC236}">
                        <a16:creationId xmlns:a16="http://schemas.microsoft.com/office/drawing/2014/main" id="{A0A77307-675A-77C4-C3E6-058808B8938A}"/>
                      </a:ext>
                    </a:extLst>
                  </p:cNvPr>
                  <p:cNvGrpSpPr/>
                  <p:nvPr/>
                </p:nvGrpSpPr>
                <p:grpSpPr>
                  <a:xfrm>
                    <a:off x="1007133" y="1657899"/>
                    <a:ext cx="3051946" cy="413853"/>
                    <a:chOff x="656772" y="-435665"/>
                    <a:chExt cx="3051946" cy="288000"/>
                  </a:xfrm>
                </p:grpSpPr>
                <p:sp>
                  <p:nvSpPr>
                    <p:cNvPr id="44" name="직사각형 43">
                      <a:extLst>
                        <a:ext uri="{FF2B5EF4-FFF2-40B4-BE49-F238E27FC236}">
                          <a16:creationId xmlns:a16="http://schemas.microsoft.com/office/drawing/2014/main" id="{60BD05E4-9279-6E6A-05B7-C2A609D654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9276" y="-435665"/>
                      <a:ext cx="2899442" cy="288000"/>
                    </a:xfrm>
                    <a:prstGeom prst="rect">
                      <a:avLst/>
                    </a:prstGeom>
                    <a:solidFill>
                      <a:srgbClr val="002D7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45" name="직사각형 44">
                      <a:extLst>
                        <a:ext uri="{FF2B5EF4-FFF2-40B4-BE49-F238E27FC236}">
                          <a16:creationId xmlns:a16="http://schemas.microsoft.com/office/drawing/2014/main" id="{5DF44646-BEDE-CA4D-67CB-47D86919CE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6772" y="-435665"/>
                      <a:ext cx="152503" cy="288000"/>
                    </a:xfrm>
                    <a:prstGeom prst="rect">
                      <a:avLst/>
                    </a:prstGeom>
                    <a:solidFill>
                      <a:srgbClr val="00A7C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sp>
                <p:nvSpPr>
                  <p:cNvPr id="43" name="직사각형 42">
                    <a:extLst>
                      <a:ext uri="{FF2B5EF4-FFF2-40B4-BE49-F238E27FC236}">
                        <a16:creationId xmlns:a16="http://schemas.microsoft.com/office/drawing/2014/main" id="{BB8373B2-E68F-E913-81EC-B468C3EBAAF7}"/>
                      </a:ext>
                    </a:extLst>
                  </p:cNvPr>
                  <p:cNvSpPr/>
                  <p:nvPr/>
                </p:nvSpPr>
                <p:spPr>
                  <a:xfrm>
                    <a:off x="1305696" y="1726325"/>
                    <a:ext cx="2109268" cy="276999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latinLnBrk="0"/>
                    <a:r>
                      <a:rPr lang="ko-KR" altLang="en-US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업무 효율성 증대</a:t>
                    </a:r>
                    <a:endParaRPr lang="en-US" altLang="ko-KR" sz="1600" b="1" dirty="0"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</p:grpSp>
            <p:cxnSp>
              <p:nvCxnSpPr>
                <p:cNvPr id="41" name="직선 연결선 40">
                  <a:extLst>
                    <a:ext uri="{FF2B5EF4-FFF2-40B4-BE49-F238E27FC236}">
                      <a16:creationId xmlns:a16="http://schemas.microsoft.com/office/drawing/2014/main" id="{B37928B4-9F36-4E34-FE04-39D8931398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2899" y="1849818"/>
                  <a:ext cx="305194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B2FCA00D-D786-BBC7-599D-F896FA8AC336}"/>
                  </a:ext>
                </a:extLst>
              </p:cNvPr>
              <p:cNvSpPr/>
              <p:nvPr/>
            </p:nvSpPr>
            <p:spPr>
              <a:xfrm>
                <a:off x="1601702" y="3523880"/>
                <a:ext cx="1457124" cy="1455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1920D264-9E1B-AF5A-879D-67E85E7AD8D1}"/>
                  </a:ext>
                </a:extLst>
              </p:cNvPr>
              <p:cNvSpPr/>
              <p:nvPr/>
            </p:nvSpPr>
            <p:spPr>
              <a:xfrm>
                <a:off x="1894835" y="3856800"/>
                <a:ext cx="883255" cy="745934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ctr" defTabSz="457071"/>
                <a:r>
                  <a:rPr lang="ko-KR" altLang="en-US" sz="2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A2E9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평균</a:t>
                </a:r>
                <a:endParaRPr lang="en-US" altLang="ko-KR" sz="2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A2E9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ctr" defTabSz="457071"/>
                <a:r>
                  <a:rPr lang="en-US" altLang="ko-KR" sz="2400" b="1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0A2E9B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78.2%</a:t>
                </a:r>
                <a:endParaRPr lang="ko-KR" altLang="en-US" sz="24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A2E9B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CCA8575B-38F6-FAFD-06DB-0DB9D747C834}"/>
                  </a:ext>
                </a:extLst>
              </p:cNvPr>
              <p:cNvSpPr/>
              <p:nvPr/>
            </p:nvSpPr>
            <p:spPr>
              <a:xfrm>
                <a:off x="2383576" y="3223355"/>
                <a:ext cx="328615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100%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70AA0D19-4E56-07F4-2645-94CFD00875A9}"/>
                  </a:ext>
                </a:extLst>
              </p:cNvPr>
              <p:cNvSpPr/>
              <p:nvPr/>
            </p:nvSpPr>
            <p:spPr>
              <a:xfrm>
                <a:off x="3104857" y="4540417"/>
                <a:ext cx="256480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70%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B7A6CD77-03BF-CF0B-E191-D923ED60A86C}"/>
                  </a:ext>
                </a:extLst>
              </p:cNvPr>
              <p:cNvSpPr/>
              <p:nvPr/>
            </p:nvSpPr>
            <p:spPr>
              <a:xfrm>
                <a:off x="1513768" y="4844890"/>
                <a:ext cx="256480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50%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B1C058DA-4758-16B5-F375-0B8874FAFEF6}"/>
                  </a:ext>
                </a:extLst>
              </p:cNvPr>
              <p:cNvSpPr/>
              <p:nvPr/>
            </p:nvSpPr>
            <p:spPr>
              <a:xfrm>
                <a:off x="1581714" y="3457394"/>
                <a:ext cx="256480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30%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F8D6630-F101-C067-E484-133508F17E1A}"/>
              </a:ext>
            </a:extLst>
          </p:cNvPr>
          <p:cNvGrpSpPr/>
          <p:nvPr/>
        </p:nvGrpSpPr>
        <p:grpSpPr>
          <a:xfrm>
            <a:off x="4262424" y="2162734"/>
            <a:ext cx="3576047" cy="3762228"/>
            <a:chOff x="4201461" y="2075644"/>
            <a:chExt cx="3576047" cy="3762228"/>
          </a:xfrm>
        </p:grpSpPr>
        <p:sp>
          <p:nvSpPr>
            <p:cNvPr id="53" name="직사각형 9">
              <a:extLst>
                <a:ext uri="{FF2B5EF4-FFF2-40B4-BE49-F238E27FC236}">
                  <a16:creationId xmlns:a16="http://schemas.microsoft.com/office/drawing/2014/main" id="{3DD1CDCE-4D66-CB0D-B46D-28B6B9E3D7FE}"/>
                </a:ext>
              </a:extLst>
            </p:cNvPr>
            <p:cNvSpPr/>
            <p:nvPr/>
          </p:nvSpPr>
          <p:spPr>
            <a:xfrm>
              <a:off x="5680517" y="2766625"/>
              <a:ext cx="2010333" cy="3071247"/>
            </a:xfrm>
            <a:custGeom>
              <a:avLst/>
              <a:gdLst>
                <a:gd name="connsiteX0" fmla="*/ 0 w 2856853"/>
                <a:gd name="connsiteY0" fmla="*/ 0 h 838899"/>
                <a:gd name="connsiteX1" fmla="*/ 2856853 w 2856853"/>
                <a:gd name="connsiteY1" fmla="*/ 0 h 838899"/>
                <a:gd name="connsiteX2" fmla="*/ 2856853 w 2856853"/>
                <a:gd name="connsiteY2" fmla="*/ 838899 h 838899"/>
                <a:gd name="connsiteX3" fmla="*/ 0 w 2856853"/>
                <a:gd name="connsiteY3" fmla="*/ 838899 h 838899"/>
                <a:gd name="connsiteX4" fmla="*/ 0 w 2856853"/>
                <a:gd name="connsiteY4" fmla="*/ 0 h 838899"/>
                <a:gd name="connsiteX0" fmla="*/ 2856853 w 2948293"/>
                <a:gd name="connsiteY0" fmla="*/ 0 h 838899"/>
                <a:gd name="connsiteX1" fmla="*/ 2856853 w 2948293"/>
                <a:gd name="connsiteY1" fmla="*/ 838899 h 838899"/>
                <a:gd name="connsiteX2" fmla="*/ 0 w 2948293"/>
                <a:gd name="connsiteY2" fmla="*/ 838899 h 838899"/>
                <a:gd name="connsiteX3" fmla="*/ 0 w 2948293"/>
                <a:gd name="connsiteY3" fmla="*/ 0 h 838899"/>
                <a:gd name="connsiteX4" fmla="*/ 2948293 w 2948293"/>
                <a:gd name="connsiteY4" fmla="*/ 91440 h 838899"/>
                <a:gd name="connsiteX0" fmla="*/ 2856853 w 2856853"/>
                <a:gd name="connsiteY0" fmla="*/ 0 h 838899"/>
                <a:gd name="connsiteX1" fmla="*/ 2856853 w 2856853"/>
                <a:gd name="connsiteY1" fmla="*/ 838899 h 838899"/>
                <a:gd name="connsiteX2" fmla="*/ 0 w 2856853"/>
                <a:gd name="connsiteY2" fmla="*/ 838899 h 838899"/>
                <a:gd name="connsiteX3" fmla="*/ 0 w 2856853"/>
                <a:gd name="connsiteY3" fmla="*/ 0 h 838899"/>
                <a:gd name="connsiteX0" fmla="*/ 2856853 w 2856853"/>
                <a:gd name="connsiteY0" fmla="*/ 838899 h 838899"/>
                <a:gd name="connsiteX1" fmla="*/ 0 w 2856853"/>
                <a:gd name="connsiteY1" fmla="*/ 838899 h 838899"/>
                <a:gd name="connsiteX2" fmla="*/ 0 w 2856853"/>
                <a:gd name="connsiteY2" fmla="*/ 0 h 8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6853" h="838899">
                  <a:moveTo>
                    <a:pt x="2856853" y="838899"/>
                  </a:moveTo>
                  <a:lnTo>
                    <a:pt x="0" y="838899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1" spc="-108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9C36EF53-79F7-4017-763D-C2D4156CCFC6}"/>
                </a:ext>
              </a:extLst>
            </p:cNvPr>
            <p:cNvGrpSpPr/>
            <p:nvPr/>
          </p:nvGrpSpPr>
          <p:grpSpPr>
            <a:xfrm>
              <a:off x="4405632" y="2075644"/>
              <a:ext cx="3371876" cy="413853"/>
              <a:chOff x="892899" y="1437933"/>
              <a:chExt cx="3371876" cy="413853"/>
            </a:xfrm>
          </p:grpSpPr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90DDE928-495D-B8C3-A5B0-E3CA5DCAA6FA}"/>
                  </a:ext>
                </a:extLst>
              </p:cNvPr>
              <p:cNvGrpSpPr/>
              <p:nvPr/>
            </p:nvGrpSpPr>
            <p:grpSpPr>
              <a:xfrm>
                <a:off x="904709" y="1437933"/>
                <a:ext cx="3360066" cy="413853"/>
                <a:chOff x="1007133" y="1657899"/>
                <a:chExt cx="3360066" cy="413853"/>
              </a:xfrm>
            </p:grpSpPr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031A6456-AC3C-A320-383B-932FB04E536B}"/>
                    </a:ext>
                  </a:extLst>
                </p:cNvPr>
                <p:cNvGrpSpPr/>
                <p:nvPr/>
              </p:nvGrpSpPr>
              <p:grpSpPr>
                <a:xfrm>
                  <a:off x="1007133" y="1657899"/>
                  <a:ext cx="3360066" cy="413853"/>
                  <a:chOff x="656772" y="-435665"/>
                  <a:chExt cx="3360066" cy="288000"/>
                </a:xfrm>
              </p:grpSpPr>
              <p:sp>
                <p:nvSpPr>
                  <p:cNvPr id="76" name="직사각형 75">
                    <a:extLst>
                      <a:ext uri="{FF2B5EF4-FFF2-40B4-BE49-F238E27FC236}">
                        <a16:creationId xmlns:a16="http://schemas.microsoft.com/office/drawing/2014/main" id="{AA28930E-A6BF-1A85-DF94-A226C0CE4F5A}"/>
                      </a:ext>
                    </a:extLst>
                  </p:cNvPr>
                  <p:cNvSpPr/>
                  <p:nvPr/>
                </p:nvSpPr>
                <p:spPr>
                  <a:xfrm>
                    <a:off x="809275" y="-435665"/>
                    <a:ext cx="3207563" cy="288000"/>
                  </a:xfrm>
                  <a:prstGeom prst="rect">
                    <a:avLst/>
                  </a:prstGeom>
                  <a:solidFill>
                    <a:srgbClr val="002D7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7" name="직사각형 76">
                    <a:extLst>
                      <a:ext uri="{FF2B5EF4-FFF2-40B4-BE49-F238E27FC236}">
                        <a16:creationId xmlns:a16="http://schemas.microsoft.com/office/drawing/2014/main" id="{546700BC-619F-2C51-2E51-37FB98362C48}"/>
                      </a:ext>
                    </a:extLst>
                  </p:cNvPr>
                  <p:cNvSpPr/>
                  <p:nvPr/>
                </p:nvSpPr>
                <p:spPr>
                  <a:xfrm>
                    <a:off x="656772" y="-435665"/>
                    <a:ext cx="152503" cy="288000"/>
                  </a:xfrm>
                  <a:prstGeom prst="rect">
                    <a:avLst/>
                  </a:prstGeom>
                  <a:solidFill>
                    <a:srgbClr val="00A7C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75" name="직사각형 74">
                  <a:extLst>
                    <a:ext uri="{FF2B5EF4-FFF2-40B4-BE49-F238E27FC236}">
                      <a16:creationId xmlns:a16="http://schemas.microsoft.com/office/drawing/2014/main" id="{93AE90DE-0989-12CD-7A5A-CEE73BD913A9}"/>
                    </a:ext>
                  </a:extLst>
                </p:cNvPr>
                <p:cNvSpPr/>
                <p:nvPr/>
              </p:nvSpPr>
              <p:spPr>
                <a:xfrm>
                  <a:off x="1305696" y="1726325"/>
                  <a:ext cx="2906052" cy="27699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atinLnBrk="0"/>
                  <a:r>
                    <a:rPr lang="ko-KR" altLang="en-US" b="1" dirty="0"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부문별 효율성 증대 효과</a:t>
                  </a:r>
                  <a:endParaRPr lang="en-US" altLang="ko-KR" sz="1600" b="1" dirty="0"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id="{290DA537-1638-479A-327D-857DF7542A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899" y="1849818"/>
                <a:ext cx="336446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94DE5005-2075-AA44-07C0-F2E1C1544ADF}"/>
                </a:ext>
              </a:extLst>
            </p:cNvPr>
            <p:cNvGrpSpPr/>
            <p:nvPr/>
          </p:nvGrpSpPr>
          <p:grpSpPr>
            <a:xfrm>
              <a:off x="4589033" y="3025105"/>
              <a:ext cx="2988166" cy="376602"/>
              <a:chOff x="4514385" y="3025105"/>
              <a:chExt cx="2988166" cy="376602"/>
            </a:xfrm>
          </p:grpSpPr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75A6610B-CC39-22C0-7493-9C764B7F16EE}"/>
                  </a:ext>
                </a:extLst>
              </p:cNvPr>
              <p:cNvSpPr/>
              <p:nvPr/>
            </p:nvSpPr>
            <p:spPr>
              <a:xfrm>
                <a:off x="4514385" y="3025105"/>
                <a:ext cx="977833" cy="376602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실시간 </a:t>
                </a:r>
                <a:b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</a:b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영업정보 공유</a:t>
                </a: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373254B5-0957-F8EB-82DE-3A12C2CF9E39}"/>
                  </a:ext>
                </a:extLst>
              </p:cNvPr>
              <p:cNvGrpSpPr/>
              <p:nvPr/>
            </p:nvGrpSpPr>
            <p:grpSpPr>
              <a:xfrm>
                <a:off x="5605869" y="3103750"/>
                <a:ext cx="1896682" cy="233941"/>
                <a:chOff x="5605869" y="3103750"/>
                <a:chExt cx="1896682" cy="233941"/>
              </a:xfrm>
            </p:grpSpPr>
            <p:sp>
              <p:nvSpPr>
                <p:cNvPr id="54" name="직사각형 53">
                  <a:extLst>
                    <a:ext uri="{FF2B5EF4-FFF2-40B4-BE49-F238E27FC236}">
                      <a16:creationId xmlns:a16="http://schemas.microsoft.com/office/drawing/2014/main" id="{FDCD0881-9C17-9C3D-6C4D-6FC1775E5F82}"/>
                    </a:ext>
                  </a:extLst>
                </p:cNvPr>
                <p:cNvSpPr/>
                <p:nvPr/>
              </p:nvSpPr>
              <p:spPr>
                <a:xfrm>
                  <a:off x="5605869" y="3103750"/>
                  <a:ext cx="1896682" cy="233941"/>
                </a:xfrm>
                <a:prstGeom prst="rect">
                  <a:avLst/>
                </a:prstGeom>
                <a:solidFill>
                  <a:srgbClr val="0A2E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1" spc="-108" dirty="0"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" name="직사각형 11">
                  <a:extLst>
                    <a:ext uri="{FF2B5EF4-FFF2-40B4-BE49-F238E27FC236}">
                      <a16:creationId xmlns:a16="http://schemas.microsoft.com/office/drawing/2014/main" id="{168F13A4-40A8-A4ED-4425-ACCBDAA12F80}"/>
                    </a:ext>
                  </a:extLst>
                </p:cNvPr>
                <p:cNvSpPr/>
                <p:nvPr/>
              </p:nvSpPr>
              <p:spPr>
                <a:xfrm>
                  <a:off x="7081072" y="3140141"/>
                  <a:ext cx="347852" cy="161159"/>
                </a:xfrm>
                <a:prstGeom prst="rect">
                  <a:avLst/>
                </a:prstGeom>
                <a:noFill/>
              </p:spPr>
              <p:txBody>
                <a:bodyPr wrap="none" lIns="0" tIns="7200" rIns="0" bIns="0" rtlCol="0" anchor="t">
                  <a:spAutoFit/>
                </a:bodyPr>
                <a:lstStyle/>
                <a:p>
                  <a:pPr algn="r" defTabSz="457071"/>
                  <a:r>
                    <a:rPr lang="en-US" altLang="ko-KR" sz="1000" dirty="0">
                      <a:ln>
                        <a:solidFill>
                          <a:schemeClr val="accent1"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74.5%</a:t>
                  </a:r>
                  <a:endParaRPr lang="ko-KR" altLang="en-US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23D9D3CB-9F29-0417-7ED5-80937DAD17B5}"/>
                </a:ext>
              </a:extLst>
            </p:cNvPr>
            <p:cNvGrpSpPr/>
            <p:nvPr/>
          </p:nvGrpSpPr>
          <p:grpSpPr>
            <a:xfrm>
              <a:off x="4201461" y="3580770"/>
              <a:ext cx="3138355" cy="376602"/>
              <a:chOff x="4125565" y="3636939"/>
              <a:chExt cx="3138355" cy="376602"/>
            </a:xfrm>
          </p:grpSpPr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233D5194-BA34-CE8D-C9D8-99E233F9A7C8}"/>
                  </a:ext>
                </a:extLst>
              </p:cNvPr>
              <p:cNvSpPr/>
              <p:nvPr/>
            </p:nvSpPr>
            <p:spPr>
              <a:xfrm>
                <a:off x="5605869" y="3708270"/>
                <a:ext cx="1658051" cy="233941"/>
              </a:xfrm>
              <a:prstGeom prst="rect">
                <a:avLst/>
              </a:prstGeom>
              <a:solidFill>
                <a:srgbClr val="0A2E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1" spc="-108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FAECF8A7-3C78-7AE2-B533-88AED2702EAA}"/>
                  </a:ext>
                </a:extLst>
              </p:cNvPr>
              <p:cNvSpPr/>
              <p:nvPr/>
            </p:nvSpPr>
            <p:spPr>
              <a:xfrm>
                <a:off x="4125565" y="3636939"/>
                <a:ext cx="1380186" cy="376602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전사적 데이터 관리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r" defTabSz="457071"/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영업정보의 자산화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  <a:endParaRPr lang="ko-KR" altLang="en-US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3BBE13FE-FC32-5427-C985-DAECC718BB63}"/>
                  </a:ext>
                </a:extLst>
              </p:cNvPr>
              <p:cNvSpPr/>
              <p:nvPr/>
            </p:nvSpPr>
            <p:spPr>
              <a:xfrm>
                <a:off x="6841198" y="3744661"/>
                <a:ext cx="347852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67.3%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699CB96-327D-0A32-8C68-0EB910C5ABC2}"/>
                </a:ext>
              </a:extLst>
            </p:cNvPr>
            <p:cNvGrpSpPr/>
            <p:nvPr/>
          </p:nvGrpSpPr>
          <p:grpSpPr>
            <a:xfrm>
              <a:off x="4602566" y="4167600"/>
              <a:ext cx="2294044" cy="376602"/>
              <a:chOff x="4527918" y="3263360"/>
              <a:chExt cx="2294044" cy="376602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67AC2FBC-DAD3-BF70-90E2-2ACD08732966}"/>
                  </a:ext>
                </a:extLst>
              </p:cNvPr>
              <p:cNvSpPr/>
              <p:nvPr/>
            </p:nvSpPr>
            <p:spPr>
              <a:xfrm>
                <a:off x="5605869" y="3312887"/>
                <a:ext cx="1216093" cy="232226"/>
              </a:xfrm>
              <a:prstGeom prst="rect">
                <a:avLst/>
              </a:prstGeom>
              <a:solidFill>
                <a:srgbClr val="0A2E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1" spc="-108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D75CA534-B135-A0CB-E573-2502856EB27D}"/>
                  </a:ext>
                </a:extLst>
              </p:cNvPr>
              <p:cNvSpPr/>
              <p:nvPr/>
            </p:nvSpPr>
            <p:spPr>
              <a:xfrm>
                <a:off x="4527918" y="3263360"/>
                <a:ext cx="977833" cy="376602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고객 상담업무</a:t>
                </a:r>
                <a:endPara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algn="r" defTabSz="457071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효율성</a:t>
                </a:r>
                <a:r>
                  <a:rPr lang="en-US" altLang="ko-KR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향상</a:t>
                </a:r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1F8F6DF7-35E2-2702-8FAA-1949FF00EE00}"/>
                  </a:ext>
                </a:extLst>
              </p:cNvPr>
              <p:cNvSpPr/>
              <p:nvPr/>
            </p:nvSpPr>
            <p:spPr>
              <a:xfrm>
                <a:off x="6413714" y="3348421"/>
                <a:ext cx="347852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41.8%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22B2BD23-BAE3-8DF2-F72C-E3D03A3B93ED}"/>
                </a:ext>
              </a:extLst>
            </p:cNvPr>
            <p:cNvGrpSpPr/>
            <p:nvPr/>
          </p:nvGrpSpPr>
          <p:grpSpPr>
            <a:xfrm>
              <a:off x="4602476" y="4787618"/>
              <a:ext cx="1787619" cy="234000"/>
              <a:chOff x="4527918" y="3312000"/>
              <a:chExt cx="1787619" cy="234000"/>
            </a:xfrm>
          </p:grpSpPr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1265332C-4AE5-FCD8-0EFD-EB433B825E81}"/>
                  </a:ext>
                </a:extLst>
              </p:cNvPr>
              <p:cNvSpPr/>
              <p:nvPr/>
            </p:nvSpPr>
            <p:spPr>
              <a:xfrm>
                <a:off x="5605869" y="3312000"/>
                <a:ext cx="709668" cy="234000"/>
              </a:xfrm>
              <a:prstGeom prst="rect">
                <a:avLst/>
              </a:prstGeom>
              <a:solidFill>
                <a:srgbClr val="0A2E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1" spc="-108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391279D1-2250-F44E-ED23-D0040183F3A6}"/>
                  </a:ext>
                </a:extLst>
              </p:cNvPr>
              <p:cNvSpPr/>
              <p:nvPr/>
            </p:nvSpPr>
            <p:spPr>
              <a:xfrm>
                <a:off x="4527918" y="3333032"/>
                <a:ext cx="977833" cy="191936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핵심업무 집중</a:t>
                </a: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6ADD64DB-3219-4DDF-2BCB-0B1DA4F613C3}"/>
                  </a:ext>
                </a:extLst>
              </p:cNvPr>
              <p:cNvSpPr/>
              <p:nvPr/>
            </p:nvSpPr>
            <p:spPr>
              <a:xfrm>
                <a:off x="5922888" y="3348421"/>
                <a:ext cx="347852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12.7%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B86E0EF-3AE7-0E6F-3AFF-43F8B303C37C}"/>
                </a:ext>
              </a:extLst>
            </p:cNvPr>
            <p:cNvGrpSpPr/>
            <p:nvPr/>
          </p:nvGrpSpPr>
          <p:grpSpPr>
            <a:xfrm>
              <a:off x="4446499" y="5318707"/>
              <a:ext cx="1810389" cy="234000"/>
              <a:chOff x="4374031" y="3312000"/>
              <a:chExt cx="1810389" cy="234000"/>
            </a:xfrm>
          </p:grpSpPr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9B7DE85F-6006-394C-C709-87CBE23DB16C}"/>
                  </a:ext>
                </a:extLst>
              </p:cNvPr>
              <p:cNvSpPr/>
              <p:nvPr/>
            </p:nvSpPr>
            <p:spPr>
              <a:xfrm>
                <a:off x="5605869" y="3312000"/>
                <a:ext cx="578551" cy="234000"/>
              </a:xfrm>
              <a:prstGeom prst="rect">
                <a:avLst/>
              </a:prstGeom>
              <a:solidFill>
                <a:srgbClr val="0A2E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1" spc="-108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BBB15851-2E10-A873-C1AA-42F55518E782}"/>
                  </a:ext>
                </a:extLst>
              </p:cNvPr>
              <p:cNvSpPr/>
              <p:nvPr/>
            </p:nvSpPr>
            <p:spPr>
              <a:xfrm>
                <a:off x="4374031" y="3333032"/>
                <a:ext cx="1131720" cy="191936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ko-KR" altLang="en-US" sz="12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문서작업 최소화</a:t>
                </a:r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29C41A0C-7B19-2330-7686-7B4242D00755}"/>
                  </a:ext>
                </a:extLst>
              </p:cNvPr>
              <p:cNvSpPr/>
              <p:nvPr/>
            </p:nvSpPr>
            <p:spPr>
              <a:xfrm>
                <a:off x="5866927" y="3348421"/>
                <a:ext cx="277320" cy="161159"/>
              </a:xfrm>
              <a:prstGeom prst="rect">
                <a:avLst/>
              </a:prstGeom>
              <a:noFill/>
            </p:spPr>
            <p:txBody>
              <a:bodyPr wrap="none" lIns="0" tIns="7200" rIns="0" bIns="0" rtlCol="0" anchor="t">
                <a:spAutoFit/>
              </a:bodyPr>
              <a:lstStyle/>
              <a:p>
                <a:pPr algn="r" defTabSz="457071"/>
                <a:r>
                  <a:rPr lang="en-US" altLang="ko-KR" sz="10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9.1%</a:t>
                </a:r>
                <a:endParaRPr lang="ko-KR" altLang="en-US" sz="1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9696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235">
            <a:extLst>
              <a:ext uri="{FF2B5EF4-FFF2-40B4-BE49-F238E27FC236}">
                <a16:creationId xmlns:a16="http://schemas.microsoft.com/office/drawing/2014/main" id="{1DA60D90-9E7A-97ED-4439-5EC7735DE314}"/>
              </a:ext>
            </a:extLst>
          </p:cNvPr>
          <p:cNvSpPr txBox="1"/>
          <p:nvPr/>
        </p:nvSpPr>
        <p:spPr>
          <a:xfrm>
            <a:off x="602890" y="1191098"/>
            <a:ext cx="8521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사용자 리뷰 플랫폼 </a:t>
            </a:r>
            <a:r>
              <a:rPr lang="en-US" altLang="ko-KR" sz="1600" spc="-7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TechView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에서 서비스 만족도 최고 평점을 받은 검증된 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CRM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서비스입니다 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!!</a:t>
            </a:r>
            <a:endParaRPr lang="en-US" altLang="ko-KR" sz="1600" spc="-7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5E6B15-DD1E-88EB-3679-83F4AB38372E}"/>
              </a:ext>
            </a:extLst>
          </p:cNvPr>
          <p:cNvSpPr txBox="1"/>
          <p:nvPr/>
        </p:nvSpPr>
        <p:spPr>
          <a:xfrm>
            <a:off x="602890" y="554817"/>
            <a:ext cx="43494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-70" normalizeH="0" baseline="0" noProof="0" dirty="0" err="1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TechView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사용자 평점 </a:t>
            </a:r>
            <a:r>
              <a:rPr kumimoji="0" lang="en-US" altLang="ko-KR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693FCBB-DA56-D376-9E68-8C007CA60CB6}"/>
              </a:ext>
            </a:extLst>
          </p:cNvPr>
          <p:cNvSpPr/>
          <p:nvPr/>
        </p:nvSpPr>
        <p:spPr>
          <a:xfrm>
            <a:off x="1011186" y="1984338"/>
            <a:ext cx="3582685" cy="4681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5D13341-23F0-28F2-110D-257134BD16E7}"/>
              </a:ext>
            </a:extLst>
          </p:cNvPr>
          <p:cNvGrpSpPr/>
          <p:nvPr/>
        </p:nvGrpSpPr>
        <p:grpSpPr>
          <a:xfrm>
            <a:off x="1305660" y="2191544"/>
            <a:ext cx="3232772" cy="4070392"/>
            <a:chOff x="920852" y="2133739"/>
            <a:chExt cx="3513703" cy="440008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9433C751-F507-4B38-BAC8-26B2C89C1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0852" y="2133739"/>
              <a:ext cx="3513703" cy="4400080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DE262EB-E0E8-9AEB-518E-D0223F542AB6}"/>
                </a:ext>
              </a:extLst>
            </p:cNvPr>
            <p:cNvSpPr/>
            <p:nvPr/>
          </p:nvSpPr>
          <p:spPr>
            <a:xfrm>
              <a:off x="1162696" y="3065420"/>
              <a:ext cx="3051105" cy="269964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6" name="화살표: 오른쪽 25">
            <a:extLst>
              <a:ext uri="{FF2B5EF4-FFF2-40B4-BE49-F238E27FC236}">
                <a16:creationId xmlns:a16="http://schemas.microsoft.com/office/drawing/2014/main" id="{66C8C20F-1ED0-E639-9702-207500D7E7E2}"/>
              </a:ext>
            </a:extLst>
          </p:cNvPr>
          <p:cNvSpPr/>
          <p:nvPr/>
        </p:nvSpPr>
        <p:spPr>
          <a:xfrm>
            <a:off x="4809732" y="3541345"/>
            <a:ext cx="881651" cy="69668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017780C7-99A0-827F-5ADE-7D7868D3F9A9}"/>
              </a:ext>
            </a:extLst>
          </p:cNvPr>
          <p:cNvGrpSpPr/>
          <p:nvPr/>
        </p:nvGrpSpPr>
        <p:grpSpPr>
          <a:xfrm>
            <a:off x="5921049" y="2193117"/>
            <a:ext cx="5184010" cy="4089829"/>
            <a:chOff x="5619225" y="2133738"/>
            <a:chExt cx="5634505" cy="4421091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3FF72246-2C27-4FEB-53C5-F32C255CE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9225" y="2133738"/>
              <a:ext cx="5634505" cy="4421091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C9CBAC88-E004-86FB-416B-CE557333276D}"/>
                </a:ext>
              </a:extLst>
            </p:cNvPr>
            <p:cNvSpPr/>
            <p:nvPr/>
          </p:nvSpPr>
          <p:spPr>
            <a:xfrm>
              <a:off x="9022081" y="2913017"/>
              <a:ext cx="1045028" cy="844734"/>
            </a:xfrm>
            <a:prstGeom prst="ellipse">
              <a:avLst/>
            </a:prstGeom>
            <a:noFill/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6CAC2E8-EBD0-FF8E-026D-BA92C895D204}"/>
              </a:ext>
            </a:extLst>
          </p:cNvPr>
          <p:cNvSpPr txBox="1"/>
          <p:nvPr/>
        </p:nvSpPr>
        <p:spPr>
          <a:xfrm>
            <a:off x="2622915" y="1969228"/>
            <a:ext cx="20113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(2024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기준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E54AB8-8241-2351-03A9-0DA1689ECF9E}"/>
              </a:ext>
            </a:extLst>
          </p:cNvPr>
          <p:cNvSpPr txBox="1"/>
          <p:nvPr/>
        </p:nvSpPr>
        <p:spPr>
          <a:xfrm>
            <a:off x="5809310" y="1969228"/>
            <a:ext cx="20113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(2025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기준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/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B0F07067-5399-513F-9979-C98EC61D7F0D}"/>
              </a:ext>
            </a:extLst>
          </p:cNvPr>
          <p:cNvGrpSpPr/>
          <p:nvPr/>
        </p:nvGrpSpPr>
        <p:grpSpPr>
          <a:xfrm>
            <a:off x="9753599" y="1558835"/>
            <a:ext cx="2656115" cy="1968138"/>
            <a:chOff x="9753599" y="1271451"/>
            <a:chExt cx="2656115" cy="1968138"/>
          </a:xfrm>
        </p:grpSpPr>
        <p:sp>
          <p:nvSpPr>
            <p:cNvPr id="36" name="폭발: 14pt 35">
              <a:extLst>
                <a:ext uri="{FF2B5EF4-FFF2-40B4-BE49-F238E27FC236}">
                  <a16:creationId xmlns:a16="http://schemas.microsoft.com/office/drawing/2014/main" id="{2D067C97-B937-4AB6-3B73-EE4C838B4286}"/>
                </a:ext>
              </a:extLst>
            </p:cNvPr>
            <p:cNvSpPr/>
            <p:nvPr/>
          </p:nvSpPr>
          <p:spPr>
            <a:xfrm>
              <a:off x="9753599" y="1271451"/>
              <a:ext cx="2656115" cy="1968138"/>
            </a:xfrm>
            <a:prstGeom prst="irregularSeal2">
              <a:avLst/>
            </a:prstGeom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C786DC-3DF7-3188-4323-EEF9BCA71F83}"/>
                </a:ext>
              </a:extLst>
            </p:cNvPr>
            <p:cNvSpPr txBox="1"/>
            <p:nvPr/>
          </p:nvSpPr>
          <p:spPr>
            <a:xfrm>
              <a:off x="10217168" y="1923375"/>
              <a:ext cx="164068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spc="-7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서비스 평점</a:t>
              </a:r>
              <a:endParaRPr lang="en-US" altLang="ko-KR" sz="2000" b="1" spc="-7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2000" b="1" spc="-7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8.35 (1</a:t>
              </a:r>
              <a:r>
                <a:rPr lang="ko-KR" altLang="en-US" sz="2000" b="1" spc="-7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</a:t>
              </a:r>
              <a:r>
                <a:rPr lang="en-US" altLang="ko-KR" sz="2000" b="1" spc="-70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3647DB83-223F-2378-4A64-FAF4C92A4D4F}"/>
              </a:ext>
            </a:extLst>
          </p:cNvPr>
          <p:cNvSpPr txBox="1"/>
          <p:nvPr/>
        </p:nvSpPr>
        <p:spPr>
          <a:xfrm>
            <a:off x="1213040" y="6303183"/>
            <a:ext cx="36115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* 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출처 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</a:t>
            </a:r>
            <a:r>
              <a:rPr lang="en-US" altLang="ko-KR" sz="1000" spc="-7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TechView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2024</a:t>
            </a:r>
            <a:r>
              <a:rPr lang="ko-KR" altLang="en-US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년 백서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lang="en-US" altLang="ko-KR" sz="1000" spc="-7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TechView</a:t>
            </a:r>
            <a:r>
              <a:rPr lang="en-US" altLang="ko-KR" sz="1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web site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867245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래픽 3">
            <a:extLst>
              <a:ext uri="{FF2B5EF4-FFF2-40B4-BE49-F238E27FC236}">
                <a16:creationId xmlns:a16="http://schemas.microsoft.com/office/drawing/2014/main" id="{E1F30137-E059-7A9F-1B13-7BFEC76FE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-2285837" y="2285837"/>
            <a:ext cx="4865482" cy="293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19E219-9DB7-011C-F166-71CB2A3AA7AB}"/>
              </a:ext>
            </a:extLst>
          </p:cNvPr>
          <p:cNvSpPr txBox="1"/>
          <p:nvPr/>
        </p:nvSpPr>
        <p:spPr>
          <a:xfrm>
            <a:off x="2088825" y="2230632"/>
            <a:ext cx="5930440" cy="73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32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세일즈인사이트 회사 소개</a:t>
            </a:r>
            <a:endParaRPr kumimoji="0" lang="en-US" altLang="ko-KR" sz="3200" b="1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이등변 삼각형 1">
            <a:extLst>
              <a:ext uri="{FF2B5EF4-FFF2-40B4-BE49-F238E27FC236}">
                <a16:creationId xmlns:a16="http://schemas.microsoft.com/office/drawing/2014/main" id="{84CDC9B3-A5B2-FB76-3DB6-2B3E3BE93983}"/>
              </a:ext>
            </a:extLst>
          </p:cNvPr>
          <p:cNvSpPr/>
          <p:nvPr/>
        </p:nvSpPr>
        <p:spPr>
          <a:xfrm rot="10800000" flipH="1" flipV="1">
            <a:off x="8665029" y="2988853"/>
            <a:ext cx="3526971" cy="3869147"/>
          </a:xfrm>
          <a:prstGeom prst="triangle">
            <a:avLst>
              <a:gd name="adj" fmla="val 100000"/>
            </a:avLst>
          </a:prstGeom>
          <a:gradFill>
            <a:gsLst>
              <a:gs pos="100000">
                <a:srgbClr val="00E2FF">
                  <a:alpha val="25000"/>
                </a:srgbClr>
              </a:gs>
              <a:gs pos="37000">
                <a:srgbClr val="00E2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57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E1553-D0D1-742C-DC0C-2BAEAD47B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235">
            <a:extLst>
              <a:ext uri="{FF2B5EF4-FFF2-40B4-BE49-F238E27FC236}">
                <a16:creationId xmlns:a16="http://schemas.microsoft.com/office/drawing/2014/main" id="{86577BBF-1DF4-8A2D-4B97-D5890311EBE6}"/>
              </a:ext>
            </a:extLst>
          </p:cNvPr>
          <p:cNvSpPr txBox="1"/>
          <p:nvPr/>
        </p:nvSpPr>
        <p:spPr>
          <a:xfrm>
            <a:off x="602890" y="1191098"/>
            <a:ext cx="7015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영업조직 업무환경 개선을 위한 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22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차 영업팀 </a:t>
            </a:r>
            <a:r>
              <a:rPr lang="ko-KR" altLang="en-US" sz="1600" spc="-7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협업툴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(CRM) </a:t>
            </a:r>
            <a:r>
              <a:rPr lang="ko-KR" altLang="en-US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전문기업입니다</a:t>
            </a:r>
            <a:r>
              <a:rPr lang="en-US" altLang="ko-KR" sz="16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spc="-7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A93897-4AD1-2B83-E50C-B12677FB4683}"/>
              </a:ext>
            </a:extLst>
          </p:cNvPr>
          <p:cNvSpPr txBox="1"/>
          <p:nvPr/>
        </p:nvSpPr>
        <p:spPr>
          <a:xfrm>
            <a:off x="602890" y="554817"/>
            <a:ext cx="1702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-70" normalizeH="0" baseline="0" noProof="0" dirty="0">
                <a:ln>
                  <a:noFill/>
                </a:ln>
                <a:solidFill>
                  <a:srgbClr val="002D72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회사 소개</a:t>
            </a:r>
          </a:p>
        </p:txBody>
      </p:sp>
      <p:sp>
        <p:nvSpPr>
          <p:cNvPr id="207" name="화살표: 오른쪽 206">
            <a:extLst>
              <a:ext uri="{FF2B5EF4-FFF2-40B4-BE49-F238E27FC236}">
                <a16:creationId xmlns:a16="http://schemas.microsoft.com/office/drawing/2014/main" id="{8B59E943-68D1-EA65-AA91-1EECA4C53490}"/>
              </a:ext>
            </a:extLst>
          </p:cNvPr>
          <p:cNvSpPr/>
          <p:nvPr/>
        </p:nvSpPr>
        <p:spPr>
          <a:xfrm>
            <a:off x="-10055" y="2095618"/>
            <a:ext cx="11955312" cy="422898"/>
          </a:xfrm>
          <a:prstGeom prst="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" name="사각형: 둥근 모서리 208">
            <a:extLst>
              <a:ext uri="{FF2B5EF4-FFF2-40B4-BE49-F238E27FC236}">
                <a16:creationId xmlns:a16="http://schemas.microsoft.com/office/drawing/2014/main" id="{C4EFBF0D-CC5C-327B-2E49-70F444281C34}"/>
              </a:ext>
            </a:extLst>
          </p:cNvPr>
          <p:cNvSpPr/>
          <p:nvPr/>
        </p:nvSpPr>
        <p:spPr>
          <a:xfrm>
            <a:off x="4863538" y="2100844"/>
            <a:ext cx="1430291" cy="399653"/>
          </a:xfrm>
          <a:prstGeom prst="roundRect">
            <a:avLst>
              <a:gd name="adj" fmla="val 43877"/>
            </a:avLst>
          </a:prstGeom>
          <a:solidFill>
            <a:srgbClr val="002D72"/>
          </a:solidFill>
          <a:ln w="28575">
            <a:solidFill>
              <a:srgbClr val="00A7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Narrow"/>
              </a:rPr>
              <a:t>사업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Narrow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Narrow"/>
              </a:rPr>
              <a:t>수상</a:t>
            </a:r>
            <a:endParaRPr lang="en-US" altLang="ko-KR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 Narrow"/>
            </a:endParaRPr>
          </a:p>
        </p:txBody>
      </p:sp>
      <p:sp>
        <p:nvSpPr>
          <p:cNvPr id="211" name="사각형: 둥근 모서리 210">
            <a:extLst>
              <a:ext uri="{FF2B5EF4-FFF2-40B4-BE49-F238E27FC236}">
                <a16:creationId xmlns:a16="http://schemas.microsoft.com/office/drawing/2014/main" id="{09CF9874-F417-DF54-B30E-C64F51D31D69}"/>
              </a:ext>
            </a:extLst>
          </p:cNvPr>
          <p:cNvSpPr/>
          <p:nvPr/>
        </p:nvSpPr>
        <p:spPr>
          <a:xfrm>
            <a:off x="8301696" y="2100844"/>
            <a:ext cx="1530286" cy="399653"/>
          </a:xfrm>
          <a:prstGeom prst="roundRect">
            <a:avLst>
              <a:gd name="adj" fmla="val 43877"/>
            </a:avLst>
          </a:prstGeom>
          <a:solidFill>
            <a:srgbClr val="002D72"/>
          </a:solidFill>
          <a:ln w="28575">
            <a:solidFill>
              <a:srgbClr val="00A7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Narrow"/>
              </a:rPr>
              <a:t>특허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Narrow"/>
              </a:rPr>
              <a:t>, R&amp;D</a:t>
            </a:r>
          </a:p>
        </p:txBody>
      </p:sp>
      <p:sp>
        <p:nvSpPr>
          <p:cNvPr id="212" name="사각형: 둥근 모서리 211">
            <a:extLst>
              <a:ext uri="{FF2B5EF4-FFF2-40B4-BE49-F238E27FC236}">
                <a16:creationId xmlns:a16="http://schemas.microsoft.com/office/drawing/2014/main" id="{6577AA61-FD6A-F8CE-3EBE-C8E355B15F6B}"/>
              </a:ext>
            </a:extLst>
          </p:cNvPr>
          <p:cNvSpPr/>
          <p:nvPr/>
        </p:nvSpPr>
        <p:spPr>
          <a:xfrm>
            <a:off x="1007363" y="2100844"/>
            <a:ext cx="1430291" cy="399653"/>
          </a:xfrm>
          <a:prstGeom prst="roundRect">
            <a:avLst>
              <a:gd name="adj" fmla="val 43877"/>
            </a:avLst>
          </a:prstGeom>
          <a:solidFill>
            <a:srgbClr val="002D72"/>
          </a:solidFill>
          <a:ln w="28575">
            <a:solidFill>
              <a:srgbClr val="00A7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 Narrow"/>
              </a:rPr>
              <a:t>개요</a:t>
            </a:r>
            <a:endParaRPr lang="en-US" altLang="ko-KR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 Narrow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DD79156F-2864-880A-FCDB-7564BB3C6A25}"/>
              </a:ext>
            </a:extLst>
          </p:cNvPr>
          <p:cNvSpPr txBox="1"/>
          <p:nvPr/>
        </p:nvSpPr>
        <p:spPr>
          <a:xfrm>
            <a:off x="423885" y="2716630"/>
            <a:ext cx="3573896" cy="338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회사명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세일즈인사이트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대표자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 명 식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설립일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2003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소재지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서울특별시 금천구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벚꽃로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길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(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가산동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KS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타워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1001~1005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호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홈페이지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www.salesinsight.co.kr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연락처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02-540-5234, sales@salesinsight.co.kr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벤처기업 인증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INNOBIZ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 인증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경영혁신형 기업 인증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메인비즈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생산성경영체제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(PMS)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기업부설연구소 인정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기술평가 우수기업 인증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168BBF2-52D6-3D61-0E07-1BC155A26797}"/>
              </a:ext>
            </a:extLst>
          </p:cNvPr>
          <p:cNvSpPr txBox="1"/>
          <p:nvPr/>
        </p:nvSpPr>
        <p:spPr>
          <a:xfrm>
            <a:off x="4269637" y="2716630"/>
            <a:ext cx="4090596" cy="2826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영업팀 </a:t>
            </a:r>
            <a:r>
              <a:rPr lang="ko-KR" altLang="en-US" sz="1200" b="1" dirty="0" err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협업툴</a:t>
            </a:r>
            <a:r>
              <a:rPr lang="en-US" altLang="ko-KR" sz="12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200" b="1" dirty="0" err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Salesinsight</a:t>
            </a:r>
            <a:r>
              <a:rPr lang="en-US" altLang="ko-KR" sz="12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CRM) </a:t>
            </a:r>
            <a:r>
              <a:rPr lang="ko-KR" altLang="en-US" sz="1200" b="1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공급사업</a:t>
            </a:r>
            <a:endParaRPr lang="en-US" altLang="ko-KR" sz="1200" b="1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클라우드서비스보급확산사업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참여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스마트서비스지원사업 참여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데이터바우처지원사업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참여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비대면바우처지원사업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참여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 우수기업대상 고객만족대상 수상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한국브랜드선호도 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 수상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(CRM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부문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2015 Start-up Best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 수상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매일경제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우수중소기업인상 수상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서울중소기업청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신기술신제품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경연대회 수상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정보통신부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ADA537A-DC45-F1B6-BE81-94FF487719FB}"/>
              </a:ext>
            </a:extLst>
          </p:cNvPr>
          <p:cNvSpPr txBox="1"/>
          <p:nvPr/>
        </p:nvSpPr>
        <p:spPr>
          <a:xfrm>
            <a:off x="8101404" y="2716630"/>
            <a:ext cx="4090596" cy="393460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싱글뷰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인터페이스를 사용한 영업정보 관리 서비스 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제공 방법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영업을 지원하기 위한 방법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 및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비일시성의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컴퓨터 판독 가능한 기록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중진공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협업화 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R&amp;D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중기청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공동기술개발지원사업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정통부 응용기술개발지원사업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산자부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신기술보육지원사업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대중소기업 해외동반진출지원사업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SW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국제화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현지화지원사업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Cloud Service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해외진출지원사업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 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SaaS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지원사업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온라인마케팅지원사업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수출역량강화지원사업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marR="0" lvl="0" indent="-1714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웹기반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SW </a:t>
            </a:r>
            <a:r>
              <a: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사업화 지원사업 선정</a:t>
            </a:r>
            <a:endParaRPr lang="en-US" altLang="ko-KR" sz="12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134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650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타이틀명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9105</TotalTime>
  <Words>1553</Words>
  <Application>Microsoft Office PowerPoint</Application>
  <PresentationFormat>와이드스크린</PresentationFormat>
  <Paragraphs>331</Paragraphs>
  <Slides>24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맑은 고딕</vt:lpstr>
      <vt:lpstr>Arial</vt:lpstr>
      <vt:lpstr>Calibri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Service</dc:creator>
  <cp:lastModifiedBy>고명식</cp:lastModifiedBy>
  <cp:revision>94</cp:revision>
  <dcterms:created xsi:type="dcterms:W3CDTF">2023-11-14T00:58:31Z</dcterms:created>
  <dcterms:modified xsi:type="dcterms:W3CDTF">2025-03-10T05:21:10Z</dcterms:modified>
</cp:coreProperties>
</file>